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6858000" cx="12192000"/>
  <p:notesSz cx="7023100" cy="9309100"/>
  <p:embeddedFontLst>
    <p:embeddedFont>
      <p:font typeface="Overlock"/>
      <p:regular r:id="rId40"/>
      <p:bold r:id="rId41"/>
      <p:italic r:id="rId42"/>
      <p:boldItalic r:id="rId43"/>
    </p:embeddedFont>
    <p:embeddedFont>
      <p:font typeface="Roboto"/>
      <p:regular r:id="rId44"/>
      <p:bold r:id="rId45"/>
      <p:italic r:id="rId46"/>
      <p:boldItalic r:id="rId47"/>
    </p:embeddedFont>
    <p:embeddedFont>
      <p:font typeface="EB Garamond"/>
      <p:regular r:id="rId48"/>
      <p:bold r:id="rId49"/>
      <p:italic r:id="rId50"/>
      <p:boldItalic r:id="rId51"/>
    </p:embeddedFont>
    <p:embeddedFont>
      <p:font typeface="Century Schoolbook"/>
      <p:regular r:id="rId52"/>
      <p:bold r:id="rId53"/>
      <p:italic r:id="rId54"/>
      <p:boldItalic r:id="rId55"/>
    </p:embeddedFont>
    <p:embeddedFont>
      <p:font typeface="Arial Black"/>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95229E-7333-4225-8EC2-1E7B5FB05D48}">
  <a:tblStyle styleId="{0295229E-7333-4225-8EC2-1E7B5FB05D48}"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6B73170-9A1E-496B-AC82-FD18C982BD84}"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E0497719-FA7F-49FF-827E-F56D2FB28515}"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C989DC9C-1E3E-478B-9976-EB58125CA2B0}" styleName="Table_3">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9E9"/>
          </a:solidFill>
        </a:fill>
      </a:tcStyle>
    </a:wholeTbl>
    <a:band1H>
      <a:tcTxStyle/>
      <a:tcStyle>
        <a:fill>
          <a:solidFill>
            <a:srgbClr val="D0D0D1"/>
          </a:solidFill>
        </a:fill>
      </a:tcStyle>
    </a:band1H>
    <a:band2H>
      <a:tcTxStyle/>
    </a:band2H>
    <a:band1V>
      <a:tcTxStyle/>
      <a:tcStyle>
        <a:fill>
          <a:solidFill>
            <a:srgbClr val="D0D0D1"/>
          </a:solidFill>
        </a:fill>
      </a:tcStyle>
    </a:band1V>
    <a:band2V>
      <a:tcTxStyle/>
    </a:band2V>
    <a:lastCol>
      <a:tcTxStyle b="on" i="off">
        <a:font>
          <a:latin typeface="Sabon Next LT"/>
          <a:ea typeface="Sabon Next LT"/>
          <a:cs typeface="Sabon Next LT"/>
        </a:font>
        <a:schemeClr val="lt1"/>
      </a:tcTxStyle>
      <a:tcStyle>
        <a:fill>
          <a:solidFill>
            <a:schemeClr val="accent5"/>
          </a:solidFill>
        </a:fill>
      </a:tcStyle>
    </a:lastCol>
    <a:firstCol>
      <a:tcTxStyle b="on" i="off">
        <a:font>
          <a:latin typeface="Sabon Next LT"/>
          <a:ea typeface="Sabon Next LT"/>
          <a:cs typeface="Sabon Next LT"/>
        </a:font>
        <a:schemeClr val="lt1"/>
      </a:tcTxStyle>
      <a:tcStyle>
        <a:fill>
          <a:solidFill>
            <a:schemeClr val="accent5"/>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verlock-regular.fntdata"/><Relationship Id="rId42" Type="http://schemas.openxmlformats.org/officeDocument/2006/relationships/font" Target="fonts/Overlock-italic.fntdata"/><Relationship Id="rId41" Type="http://schemas.openxmlformats.org/officeDocument/2006/relationships/font" Target="fonts/Overlock-bold.fntdata"/><Relationship Id="rId44" Type="http://schemas.openxmlformats.org/officeDocument/2006/relationships/font" Target="fonts/Roboto-regular.fntdata"/><Relationship Id="rId43" Type="http://schemas.openxmlformats.org/officeDocument/2006/relationships/font" Target="fonts/Overlock-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EBGaramond-regular.fntdata"/><Relationship Id="rId47" Type="http://schemas.openxmlformats.org/officeDocument/2006/relationships/font" Target="fonts/Roboto-boldItalic.fntdata"/><Relationship Id="rId49" Type="http://schemas.openxmlformats.org/officeDocument/2006/relationships/font" Target="fonts/EBGaramon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EBGaramond-boldItalic.fntdata"/><Relationship Id="rId50" Type="http://schemas.openxmlformats.org/officeDocument/2006/relationships/font" Target="fonts/EBGaramond-italic.fntdata"/><Relationship Id="rId53" Type="http://schemas.openxmlformats.org/officeDocument/2006/relationships/font" Target="fonts/CenturySchoolbook-bold.fntdata"/><Relationship Id="rId52" Type="http://schemas.openxmlformats.org/officeDocument/2006/relationships/font" Target="fonts/CenturySchoolbook-regular.fntdata"/><Relationship Id="rId11" Type="http://schemas.openxmlformats.org/officeDocument/2006/relationships/slide" Target="slides/slide3.xml"/><Relationship Id="rId55" Type="http://schemas.openxmlformats.org/officeDocument/2006/relationships/font" Target="fonts/CenturySchoolbook-boldItalic.fntdata"/><Relationship Id="rId10" Type="http://schemas.openxmlformats.org/officeDocument/2006/relationships/slide" Target="slides/slide2.xml"/><Relationship Id="rId54" Type="http://schemas.openxmlformats.org/officeDocument/2006/relationships/font" Target="fonts/CenturySchoolbook-italic.fntdata"/><Relationship Id="rId13" Type="http://schemas.openxmlformats.org/officeDocument/2006/relationships/slide" Target="slides/slide5.xml"/><Relationship Id="rId12" Type="http://schemas.openxmlformats.org/officeDocument/2006/relationships/slide" Target="slides/slide4.xml"/><Relationship Id="rId56" Type="http://schemas.openxmlformats.org/officeDocument/2006/relationships/font" Target="fonts/ArialBlack-regular.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561" name="Google Shape;561;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a:t>
            </a:r>
            <a:endParaRPr/>
          </a:p>
        </p:txBody>
      </p:sp>
      <p:sp>
        <p:nvSpPr>
          <p:cNvPr id="715" name="Google Shape;715;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26" name="Google Shape;726;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735" name="Google Shape;735;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759" name="Google Shape;759;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04409797dc_0_3: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g204409797dc_0_3: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767" name="Google Shape;767;g204409797dc_0_3: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spcBef>
                <a:spcPts val="0"/>
              </a:spcBef>
              <a:spcAft>
                <a:spcPts val="0"/>
              </a:spcAft>
              <a:buNone/>
            </a:pPr>
            <a:r>
              <a:t/>
            </a:r>
            <a:endParaRPr/>
          </a:p>
        </p:txBody>
      </p:sp>
      <p:sp>
        <p:nvSpPr>
          <p:cNvPr id="775" name="Google Shape;775;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Please add your school’s CARES Allocation to this slide.</a:t>
            </a:r>
            <a:endParaRPr/>
          </a:p>
        </p:txBody>
      </p:sp>
      <p:sp>
        <p:nvSpPr>
          <p:cNvPr id="783" name="Google Shape;783;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91" name="Google Shape;791;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811" name="Google Shape;811;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819" name="Google Shape;819;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67" name="Google Shape;567;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19: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827" name="Google Shape;827;p1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2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835" name="Google Shape;835;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1: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871" name="Google Shape;871;p21: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038bf53f98_0_480: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g2038bf53f98_0_480: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879" name="Google Shape;879;g2038bf53f98_0_480: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038bf53f98_0_490: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g2038bf53f98_0_490: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a:t>
            </a:r>
            <a:endParaRPr/>
          </a:p>
        </p:txBody>
      </p:sp>
      <p:sp>
        <p:nvSpPr>
          <p:cNvPr id="890" name="Google Shape;890;g2038bf53f98_0_490: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2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2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901" name="Google Shape;901;p2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2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2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911" name="Google Shape;911;p2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2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p2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921" name="Google Shape;921;p2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2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2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931" name="Google Shape;931;p2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3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 name="Google Shape;940;p3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941" name="Google Shape;941;p3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591" name="Google Shape;591;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56" name="Google Shape;95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63" name="Google Shape;9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614" name="Google Shape;614;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50" name="Google Shape;650;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57" name="Google Shape;657;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038bf53f98_0_99: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0" lvl="0" marL="0" rtl="0" algn="l">
              <a:lnSpc>
                <a:spcPct val="100000"/>
              </a:lnSpc>
              <a:spcBef>
                <a:spcPts val="0"/>
              </a:spcBef>
              <a:spcAft>
                <a:spcPts val="0"/>
              </a:spcAft>
              <a:buSzPts val="1100"/>
              <a:buNone/>
            </a:pPr>
            <a:r>
              <a:t/>
            </a:r>
            <a:endParaRPr/>
          </a:p>
        </p:txBody>
      </p:sp>
      <p:sp>
        <p:nvSpPr>
          <p:cNvPr id="667" name="Google Shape;667;g2038bf53f98_0_99:notes"/>
          <p:cNvSpPr/>
          <p:nvPr>
            <p:ph idx="2" type="sldImg"/>
          </p:nvPr>
        </p:nvSpPr>
        <p:spPr>
          <a:xfrm>
            <a:off x="1170747" y="698183"/>
            <a:ext cx="46824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038bf53f98_0_297:notes"/>
          <p:cNvSpPr txBox="1"/>
          <p:nvPr>
            <p:ph idx="1" type="body"/>
          </p:nvPr>
        </p:nvSpPr>
        <p:spPr>
          <a:xfrm>
            <a:off x="702310" y="4480004"/>
            <a:ext cx="5618400" cy="3665700"/>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92" name="Google Shape;692;g2038bf53f98_0_297:notes"/>
          <p:cNvSpPr/>
          <p:nvPr>
            <p:ph idx="2" type="sldImg"/>
          </p:nvPr>
        </p:nvSpPr>
        <p:spPr>
          <a:xfrm>
            <a:off x="702310" y="1163638"/>
            <a:ext cx="56184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704" name="Google Shape;704;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 name="Shape 14"/>
        <p:cNvGrpSpPr/>
        <p:nvPr/>
      </p:nvGrpSpPr>
      <p:grpSpPr>
        <a:xfrm>
          <a:off x="0" y="0"/>
          <a:ext cx="0" cy="0"/>
          <a:chOff x="0" y="0"/>
          <a:chExt cx="0" cy="0"/>
        </a:xfrm>
      </p:grpSpPr>
      <p:grpSp>
        <p:nvGrpSpPr>
          <p:cNvPr id="15" name="Google Shape;15;p2"/>
          <p:cNvGrpSpPr/>
          <p:nvPr/>
        </p:nvGrpSpPr>
        <p:grpSpPr>
          <a:xfrm>
            <a:off x="6452305" y="3405021"/>
            <a:ext cx="5739697" cy="3467971"/>
            <a:chOff x="5009037" y="2525712"/>
            <a:chExt cx="7170193" cy="4332288"/>
          </a:xfrm>
        </p:grpSpPr>
        <p:sp>
          <p:nvSpPr>
            <p:cNvPr id="16" name="Google Shape;16;p2"/>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7" name="Google Shape;17;p2"/>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18" name="Google Shape;18;p2"/>
          <p:cNvGrpSpPr/>
          <p:nvPr/>
        </p:nvGrpSpPr>
        <p:grpSpPr>
          <a:xfrm rot="10800000">
            <a:off x="6465612" y="2"/>
            <a:ext cx="5739697" cy="3467971"/>
            <a:chOff x="5183405" y="2678112"/>
            <a:chExt cx="7170193" cy="4332288"/>
          </a:xfrm>
        </p:grpSpPr>
        <p:sp>
          <p:nvSpPr>
            <p:cNvPr id="19" name="Google Shape;19;p2"/>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 name="Google Shape;20;p2"/>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1" name="Google Shape;21;p2"/>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 name="Google Shape;22;p2"/>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80" name="Shape 80"/>
        <p:cNvGrpSpPr/>
        <p:nvPr/>
      </p:nvGrpSpPr>
      <p:grpSpPr>
        <a:xfrm>
          <a:off x="0" y="0"/>
          <a:ext cx="0" cy="0"/>
          <a:chOff x="0" y="0"/>
          <a:chExt cx="0" cy="0"/>
        </a:xfrm>
      </p:grpSpPr>
      <p:sp>
        <p:nvSpPr>
          <p:cNvPr descr="preencoded.png" id="81" name="Google Shape;81;p11"/>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11"/>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11"/>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11"/>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6" name="Shape 86"/>
        <p:cNvGrpSpPr/>
        <p:nvPr/>
      </p:nvGrpSpPr>
      <p:grpSpPr>
        <a:xfrm>
          <a:off x="0" y="0"/>
          <a:ext cx="0" cy="0"/>
          <a:chOff x="0" y="0"/>
          <a:chExt cx="0" cy="0"/>
        </a:xfrm>
      </p:grpSpPr>
      <p:sp>
        <p:nvSpPr>
          <p:cNvPr id="87" name="Google Shape;87;p12"/>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12"/>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91" name="Google Shape;91;p12"/>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92" name="Google Shape;92;p12"/>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93" name="Google Shape;93;p12"/>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94" name="Google Shape;94;p12"/>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95" name="Google Shape;95;p12"/>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96" name="Google Shape;96;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97" name="Shape 97"/>
        <p:cNvGrpSpPr/>
        <p:nvPr/>
      </p:nvGrpSpPr>
      <p:grpSpPr>
        <a:xfrm>
          <a:off x="0" y="0"/>
          <a:ext cx="0" cy="0"/>
          <a:chOff x="0" y="0"/>
          <a:chExt cx="0" cy="0"/>
        </a:xfrm>
      </p:grpSpPr>
      <p:sp>
        <p:nvSpPr>
          <p:cNvPr id="98" name="Google Shape;98;p13"/>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99" name="Google Shape;99;p1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1" name="Google Shape;101;p13"/>
          <p:cNvSpPr/>
          <p:nvPr>
            <p:ph idx="2" type="pic"/>
          </p:nvPr>
        </p:nvSpPr>
        <p:spPr>
          <a:xfrm>
            <a:off x="758905" y="2392023"/>
            <a:ext cx="2596896" cy="2596896"/>
          </a:xfrm>
          <a:prstGeom prst="rect">
            <a:avLst/>
          </a:prstGeom>
          <a:solidFill>
            <a:srgbClr val="DB6EC7"/>
          </a:solidFill>
          <a:ln>
            <a:noFill/>
          </a:ln>
        </p:spPr>
      </p:sp>
      <p:sp>
        <p:nvSpPr>
          <p:cNvPr id="102" name="Google Shape;102;p13"/>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13"/>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 name="Google Shape;104;p13"/>
          <p:cNvSpPr/>
          <p:nvPr>
            <p:ph idx="4" type="pic"/>
          </p:nvPr>
        </p:nvSpPr>
        <p:spPr>
          <a:xfrm>
            <a:off x="3517361" y="2392619"/>
            <a:ext cx="2596896" cy="2596896"/>
          </a:xfrm>
          <a:prstGeom prst="rect">
            <a:avLst/>
          </a:prstGeom>
          <a:solidFill>
            <a:srgbClr val="DB6EC7"/>
          </a:solidFill>
          <a:ln>
            <a:noFill/>
          </a:ln>
        </p:spPr>
      </p:sp>
      <p:sp>
        <p:nvSpPr>
          <p:cNvPr id="105" name="Google Shape;105;p13"/>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13"/>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13"/>
          <p:cNvSpPr/>
          <p:nvPr>
            <p:ph idx="7" type="pic"/>
          </p:nvPr>
        </p:nvSpPr>
        <p:spPr>
          <a:xfrm>
            <a:off x="6275817" y="2393215"/>
            <a:ext cx="2596896" cy="2596896"/>
          </a:xfrm>
          <a:prstGeom prst="rect">
            <a:avLst/>
          </a:prstGeom>
          <a:solidFill>
            <a:srgbClr val="DB6EC7"/>
          </a:solidFill>
          <a:ln>
            <a:noFill/>
          </a:ln>
        </p:spPr>
      </p:sp>
      <p:sp>
        <p:nvSpPr>
          <p:cNvPr id="108" name="Google Shape;108;p13"/>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13"/>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13"/>
          <p:cNvSpPr/>
          <p:nvPr>
            <p:ph idx="13" type="pic"/>
          </p:nvPr>
        </p:nvSpPr>
        <p:spPr>
          <a:xfrm>
            <a:off x="9034272" y="2393215"/>
            <a:ext cx="2596896" cy="2596896"/>
          </a:xfrm>
          <a:prstGeom prst="rect">
            <a:avLst/>
          </a:prstGeom>
          <a:solidFill>
            <a:srgbClr val="DB6EC7"/>
          </a:solidFill>
          <a:ln>
            <a:noFill/>
          </a:ln>
        </p:spPr>
      </p:sp>
      <p:sp>
        <p:nvSpPr>
          <p:cNvPr id="111" name="Google Shape;111;p13"/>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13"/>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13" name="Shape 113"/>
        <p:cNvGrpSpPr/>
        <p:nvPr/>
      </p:nvGrpSpPr>
      <p:grpSpPr>
        <a:xfrm>
          <a:off x="0" y="0"/>
          <a:ext cx="0" cy="0"/>
          <a:chOff x="0" y="0"/>
          <a:chExt cx="0" cy="0"/>
        </a:xfrm>
      </p:grpSpPr>
      <p:sp>
        <p:nvSpPr>
          <p:cNvPr id="114" name="Google Shape;114;p14"/>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6" name="Google Shape;116;p14"/>
          <p:cNvSpPr/>
          <p:nvPr>
            <p:ph idx="2" type="pic"/>
          </p:nvPr>
        </p:nvSpPr>
        <p:spPr>
          <a:xfrm>
            <a:off x="1271016" y="1545336"/>
            <a:ext cx="2029968" cy="1828800"/>
          </a:xfrm>
          <a:prstGeom prst="rect">
            <a:avLst/>
          </a:prstGeom>
          <a:solidFill>
            <a:srgbClr val="DB6EC7"/>
          </a:solidFill>
          <a:ln>
            <a:noFill/>
          </a:ln>
        </p:spPr>
      </p:sp>
      <p:sp>
        <p:nvSpPr>
          <p:cNvPr id="117" name="Google Shape;117;p14"/>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14"/>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14"/>
          <p:cNvSpPr/>
          <p:nvPr>
            <p:ph idx="4" type="pic"/>
          </p:nvPr>
        </p:nvSpPr>
        <p:spPr>
          <a:xfrm>
            <a:off x="1271016" y="4144264"/>
            <a:ext cx="2029968" cy="1828800"/>
          </a:xfrm>
          <a:prstGeom prst="rect">
            <a:avLst/>
          </a:prstGeom>
          <a:solidFill>
            <a:srgbClr val="DB6EC7"/>
          </a:solidFill>
          <a:ln>
            <a:noFill/>
          </a:ln>
        </p:spPr>
      </p:sp>
      <p:sp>
        <p:nvSpPr>
          <p:cNvPr id="120" name="Google Shape;120;p14"/>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14"/>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14"/>
          <p:cNvSpPr/>
          <p:nvPr>
            <p:ph idx="7" type="pic"/>
          </p:nvPr>
        </p:nvSpPr>
        <p:spPr>
          <a:xfrm>
            <a:off x="3828288" y="1545336"/>
            <a:ext cx="2029968" cy="1828800"/>
          </a:xfrm>
          <a:prstGeom prst="rect">
            <a:avLst/>
          </a:prstGeom>
          <a:solidFill>
            <a:srgbClr val="DB6EC7"/>
          </a:solidFill>
          <a:ln>
            <a:noFill/>
          </a:ln>
        </p:spPr>
      </p:sp>
      <p:sp>
        <p:nvSpPr>
          <p:cNvPr id="123" name="Google Shape;123;p14"/>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14"/>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14"/>
          <p:cNvSpPr/>
          <p:nvPr>
            <p:ph idx="13" type="pic"/>
          </p:nvPr>
        </p:nvSpPr>
        <p:spPr>
          <a:xfrm>
            <a:off x="3828288" y="4144264"/>
            <a:ext cx="2029968" cy="1828800"/>
          </a:xfrm>
          <a:prstGeom prst="rect">
            <a:avLst/>
          </a:prstGeom>
          <a:solidFill>
            <a:srgbClr val="DB6EC7"/>
          </a:solidFill>
          <a:ln>
            <a:noFill/>
          </a:ln>
        </p:spPr>
      </p:sp>
      <p:sp>
        <p:nvSpPr>
          <p:cNvPr id="126" name="Google Shape;126;p14"/>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14"/>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14"/>
          <p:cNvSpPr/>
          <p:nvPr>
            <p:ph idx="16" type="pic"/>
          </p:nvPr>
        </p:nvSpPr>
        <p:spPr>
          <a:xfrm>
            <a:off x="6385560" y="1545336"/>
            <a:ext cx="2029968" cy="1828800"/>
          </a:xfrm>
          <a:prstGeom prst="rect">
            <a:avLst/>
          </a:prstGeom>
          <a:solidFill>
            <a:srgbClr val="DB6EC7"/>
          </a:solidFill>
          <a:ln>
            <a:noFill/>
          </a:ln>
        </p:spPr>
      </p:sp>
      <p:sp>
        <p:nvSpPr>
          <p:cNvPr id="129" name="Google Shape;129;p14"/>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14"/>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1" name="Google Shape;131;p14"/>
          <p:cNvSpPr/>
          <p:nvPr>
            <p:ph idx="19" type="pic"/>
          </p:nvPr>
        </p:nvSpPr>
        <p:spPr>
          <a:xfrm>
            <a:off x="6385560" y="4144264"/>
            <a:ext cx="2029968" cy="1828800"/>
          </a:xfrm>
          <a:prstGeom prst="rect">
            <a:avLst/>
          </a:prstGeom>
          <a:solidFill>
            <a:srgbClr val="DB6EC7"/>
          </a:solidFill>
          <a:ln>
            <a:noFill/>
          </a:ln>
        </p:spPr>
      </p:sp>
      <p:sp>
        <p:nvSpPr>
          <p:cNvPr id="132" name="Google Shape;132;p14"/>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 name="Google Shape;133;p14"/>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14"/>
          <p:cNvSpPr/>
          <p:nvPr>
            <p:ph idx="22" type="pic"/>
          </p:nvPr>
        </p:nvSpPr>
        <p:spPr>
          <a:xfrm>
            <a:off x="8942832" y="1545336"/>
            <a:ext cx="2029968" cy="1828800"/>
          </a:xfrm>
          <a:prstGeom prst="rect">
            <a:avLst/>
          </a:prstGeom>
          <a:solidFill>
            <a:srgbClr val="DB6EC7"/>
          </a:solidFill>
          <a:ln>
            <a:noFill/>
          </a:ln>
        </p:spPr>
      </p:sp>
      <p:sp>
        <p:nvSpPr>
          <p:cNvPr id="135" name="Google Shape;135;p14"/>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14"/>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14"/>
          <p:cNvSpPr/>
          <p:nvPr>
            <p:ph idx="25" type="pic"/>
          </p:nvPr>
        </p:nvSpPr>
        <p:spPr>
          <a:xfrm>
            <a:off x="8942832" y="4144264"/>
            <a:ext cx="2029968" cy="1828800"/>
          </a:xfrm>
          <a:prstGeom prst="rect">
            <a:avLst/>
          </a:prstGeom>
          <a:solidFill>
            <a:srgbClr val="DB6EC7"/>
          </a:solidFill>
          <a:ln>
            <a:noFill/>
          </a:ln>
        </p:spPr>
      </p:sp>
      <p:sp>
        <p:nvSpPr>
          <p:cNvPr id="138" name="Google Shape;138;p14"/>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14"/>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40" name="Shape 140"/>
        <p:cNvGrpSpPr/>
        <p:nvPr/>
      </p:nvGrpSpPr>
      <p:grpSpPr>
        <a:xfrm>
          <a:off x="0" y="0"/>
          <a:ext cx="0" cy="0"/>
          <a:chOff x="0" y="0"/>
          <a:chExt cx="0" cy="0"/>
        </a:xfrm>
      </p:grpSpPr>
      <p:sp>
        <p:nvSpPr>
          <p:cNvPr id="141" name="Google Shape;141;p15"/>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42" name="Google Shape;142;p15"/>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43" name="Google Shape;143;p15"/>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44" name="Google Shape;144;p15"/>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45" name="Google Shape;145;p15"/>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46" name="Google Shape;146;p15"/>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48" name="Google Shape;148;p15"/>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15"/>
          <p:cNvSpPr/>
          <p:nvPr>
            <p:ph idx="2" type="pic"/>
          </p:nvPr>
        </p:nvSpPr>
        <p:spPr>
          <a:xfrm>
            <a:off x="1339135" y="2111058"/>
            <a:ext cx="704088" cy="704088"/>
          </a:xfrm>
          <a:prstGeom prst="ellipse">
            <a:avLst/>
          </a:prstGeom>
          <a:solidFill>
            <a:schemeClr val="accent1"/>
          </a:solidFill>
          <a:ln>
            <a:noFill/>
          </a:ln>
        </p:spPr>
      </p:sp>
      <p:sp>
        <p:nvSpPr>
          <p:cNvPr id="150" name="Google Shape;150;p15"/>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1" name="Google Shape;151;p15"/>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2" name="Google Shape;152;p15"/>
          <p:cNvSpPr/>
          <p:nvPr>
            <p:ph idx="5" type="pic"/>
          </p:nvPr>
        </p:nvSpPr>
        <p:spPr>
          <a:xfrm>
            <a:off x="3554707" y="2111058"/>
            <a:ext cx="704088" cy="704088"/>
          </a:xfrm>
          <a:prstGeom prst="ellipse">
            <a:avLst/>
          </a:prstGeom>
          <a:solidFill>
            <a:schemeClr val="accent3"/>
          </a:solidFill>
          <a:ln>
            <a:noFill/>
          </a:ln>
        </p:spPr>
      </p:sp>
      <p:sp>
        <p:nvSpPr>
          <p:cNvPr id="153" name="Google Shape;153;p15"/>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15"/>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5" name="Google Shape;155;p15"/>
          <p:cNvSpPr/>
          <p:nvPr>
            <p:ph idx="8" type="pic"/>
          </p:nvPr>
        </p:nvSpPr>
        <p:spPr>
          <a:xfrm>
            <a:off x="5770280" y="2111058"/>
            <a:ext cx="704088" cy="704088"/>
          </a:xfrm>
          <a:prstGeom prst="ellipse">
            <a:avLst/>
          </a:prstGeom>
          <a:solidFill>
            <a:schemeClr val="accent1"/>
          </a:solidFill>
          <a:ln>
            <a:noFill/>
          </a:ln>
        </p:spPr>
      </p:sp>
      <p:sp>
        <p:nvSpPr>
          <p:cNvPr id="156" name="Google Shape;156;p15"/>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7" name="Google Shape;157;p15"/>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8" name="Google Shape;158;p15"/>
          <p:cNvSpPr/>
          <p:nvPr>
            <p:ph idx="14" type="pic"/>
          </p:nvPr>
        </p:nvSpPr>
        <p:spPr>
          <a:xfrm>
            <a:off x="7985853" y="2111058"/>
            <a:ext cx="704088" cy="704088"/>
          </a:xfrm>
          <a:prstGeom prst="ellipse">
            <a:avLst/>
          </a:prstGeom>
          <a:solidFill>
            <a:schemeClr val="accent3"/>
          </a:solidFill>
          <a:ln>
            <a:noFill/>
          </a:ln>
        </p:spPr>
      </p:sp>
      <p:sp>
        <p:nvSpPr>
          <p:cNvPr id="159" name="Google Shape;159;p15"/>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p15"/>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15"/>
          <p:cNvSpPr/>
          <p:nvPr>
            <p:ph idx="17" type="pic"/>
          </p:nvPr>
        </p:nvSpPr>
        <p:spPr>
          <a:xfrm>
            <a:off x="10201425" y="2111058"/>
            <a:ext cx="704088" cy="704088"/>
          </a:xfrm>
          <a:prstGeom prst="ellipse">
            <a:avLst/>
          </a:prstGeom>
          <a:solidFill>
            <a:schemeClr val="accent1"/>
          </a:solidFill>
          <a:ln>
            <a:noFill/>
          </a:ln>
        </p:spPr>
      </p:sp>
      <p:sp>
        <p:nvSpPr>
          <p:cNvPr id="162" name="Google Shape;162;p15"/>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63" name="Shape 163"/>
        <p:cNvGrpSpPr/>
        <p:nvPr/>
      </p:nvGrpSpPr>
      <p:grpSpPr>
        <a:xfrm>
          <a:off x="0" y="0"/>
          <a:ext cx="0" cy="0"/>
          <a:chOff x="0" y="0"/>
          <a:chExt cx="0" cy="0"/>
        </a:xfrm>
      </p:grpSpPr>
      <p:sp>
        <p:nvSpPr>
          <p:cNvPr id="164" name="Google Shape;164;p16"/>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65" name="Google Shape;165;p16"/>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66" name="Google Shape;166;p16"/>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67" name="Google Shape;167;p1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69" name="Google Shape;169;p16"/>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70" name="Google Shape;170;p16"/>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1" name="Google Shape;171;p16"/>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2" name="Google Shape;172;p16"/>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16"/>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4" name="Google Shape;174;p16"/>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5" name="Google Shape;175;p16"/>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6" name="Google Shape;176;p16"/>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7" name="Google Shape;177;p16"/>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16"/>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16"/>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80" name="Google Shape;180;p16"/>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81" name="Shape 181"/>
        <p:cNvGrpSpPr/>
        <p:nvPr/>
      </p:nvGrpSpPr>
      <p:grpSpPr>
        <a:xfrm>
          <a:off x="0" y="0"/>
          <a:ext cx="0" cy="0"/>
          <a:chOff x="0" y="0"/>
          <a:chExt cx="0" cy="0"/>
        </a:xfrm>
      </p:grpSpPr>
      <p:sp>
        <p:nvSpPr>
          <p:cNvPr id="182" name="Google Shape;182;p17"/>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1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4" name="Google Shape;184;p17"/>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5" name="Google Shape;185;p17"/>
          <p:cNvSpPr/>
          <p:nvPr>
            <p:ph idx="2" type="pic"/>
          </p:nvPr>
        </p:nvSpPr>
        <p:spPr>
          <a:xfrm>
            <a:off x="1911096" y="2258568"/>
            <a:ext cx="932688" cy="932688"/>
          </a:xfrm>
          <a:prstGeom prst="ellipse">
            <a:avLst/>
          </a:prstGeom>
          <a:solidFill>
            <a:schemeClr val="accent3"/>
          </a:solidFill>
          <a:ln>
            <a:noFill/>
          </a:ln>
        </p:spPr>
      </p:sp>
      <p:sp>
        <p:nvSpPr>
          <p:cNvPr id="186" name="Google Shape;186;p17"/>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17"/>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8" name="Google Shape;188;p17"/>
          <p:cNvSpPr/>
          <p:nvPr>
            <p:ph idx="5" type="pic"/>
          </p:nvPr>
        </p:nvSpPr>
        <p:spPr>
          <a:xfrm>
            <a:off x="5641848" y="2258568"/>
            <a:ext cx="932688" cy="932688"/>
          </a:xfrm>
          <a:prstGeom prst="ellipse">
            <a:avLst/>
          </a:prstGeom>
          <a:solidFill>
            <a:schemeClr val="accent1"/>
          </a:solidFill>
          <a:ln>
            <a:noFill/>
          </a:ln>
        </p:spPr>
      </p:sp>
      <p:sp>
        <p:nvSpPr>
          <p:cNvPr id="189" name="Google Shape;189;p17"/>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17"/>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1" name="Google Shape;191;p17"/>
          <p:cNvSpPr/>
          <p:nvPr>
            <p:ph idx="8" type="pic"/>
          </p:nvPr>
        </p:nvSpPr>
        <p:spPr>
          <a:xfrm>
            <a:off x="9290304" y="2258568"/>
            <a:ext cx="932688" cy="932688"/>
          </a:xfrm>
          <a:prstGeom prst="ellipse">
            <a:avLst/>
          </a:prstGeom>
          <a:solidFill>
            <a:schemeClr val="accent4"/>
          </a:solidFill>
          <a:ln>
            <a:noFill/>
          </a:ln>
        </p:spPr>
      </p:sp>
      <p:sp>
        <p:nvSpPr>
          <p:cNvPr id="192" name="Google Shape;192;p17"/>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93" name="Shape 193"/>
        <p:cNvGrpSpPr/>
        <p:nvPr/>
      </p:nvGrpSpPr>
      <p:grpSpPr>
        <a:xfrm>
          <a:off x="0" y="0"/>
          <a:ext cx="0" cy="0"/>
          <a:chOff x="0" y="0"/>
          <a:chExt cx="0" cy="0"/>
        </a:xfrm>
      </p:grpSpPr>
      <p:sp>
        <p:nvSpPr>
          <p:cNvPr descr="preencoded.png" id="194" name="Google Shape;194;p18"/>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5" name="Google Shape;195;p18"/>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6" name="Google Shape;196;p18"/>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7" name="Google Shape;197;p18"/>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8" name="Google Shape;198;p18"/>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99" name="Google Shape;199;p18"/>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0" name="Google Shape;200;p18"/>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8"/>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2" name="Google Shape;202;p1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3" name="Shape 203"/>
        <p:cNvGrpSpPr/>
        <p:nvPr/>
      </p:nvGrpSpPr>
      <p:grpSpPr>
        <a:xfrm>
          <a:off x="0" y="0"/>
          <a:ext cx="0" cy="0"/>
          <a:chOff x="0" y="0"/>
          <a:chExt cx="0" cy="0"/>
        </a:xfrm>
      </p:grpSpPr>
      <p:sp>
        <p:nvSpPr>
          <p:cNvPr descr="preencoded.png" id="204" name="Google Shape;204;p19"/>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5" name="Google Shape;205;p19"/>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6" name="Google Shape;206;p19"/>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7" name="Google Shape;207;p19"/>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8" name="Google Shape;208;p19"/>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9" name="Google Shape;209;p1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0" name="Google Shape;210;p19"/>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19"/>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19"/>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2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20"/>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2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2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4" name="Shape 24"/>
        <p:cNvGrpSpPr/>
        <p:nvPr/>
      </p:nvGrpSpPr>
      <p:grpSpPr>
        <a:xfrm>
          <a:off x="0" y="0"/>
          <a:ext cx="0" cy="0"/>
          <a:chOff x="0" y="0"/>
          <a:chExt cx="0" cy="0"/>
        </a:xfrm>
      </p:grpSpPr>
      <p:sp>
        <p:nvSpPr>
          <p:cNvPr id="25" name="Google Shape;25;p3"/>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6" name="Google Shape;26;p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2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21"/>
          <p:cNvSpPr/>
          <p:nvPr>
            <p:ph idx="2" type="pic"/>
          </p:nvPr>
        </p:nvSpPr>
        <p:spPr>
          <a:xfrm>
            <a:off x="5183188" y="987427"/>
            <a:ext cx="6172200" cy="4873625"/>
          </a:xfrm>
          <a:prstGeom prst="rect">
            <a:avLst/>
          </a:prstGeom>
          <a:noFill/>
          <a:ln>
            <a:noFill/>
          </a:ln>
        </p:spPr>
      </p:sp>
      <p:sp>
        <p:nvSpPr>
          <p:cNvPr id="223" name="Google Shape;223;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22"/>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2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2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2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9" name="Google Shape;239;p2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40" name="Shape 240"/>
        <p:cNvGrpSpPr/>
        <p:nvPr/>
      </p:nvGrpSpPr>
      <p:grpSpPr>
        <a:xfrm>
          <a:off x="0" y="0"/>
          <a:ext cx="0" cy="0"/>
          <a:chOff x="0" y="0"/>
          <a:chExt cx="0" cy="0"/>
        </a:xfrm>
      </p:grpSpPr>
      <p:sp>
        <p:nvSpPr>
          <p:cNvPr id="241" name="Google Shape;241;p25"/>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5"/>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3" name="Google Shape;243;p25"/>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44" name="Google Shape;244;p25"/>
          <p:cNvGrpSpPr/>
          <p:nvPr/>
        </p:nvGrpSpPr>
        <p:grpSpPr>
          <a:xfrm>
            <a:off x="8264428" y="3685939"/>
            <a:ext cx="3927573" cy="3178856"/>
            <a:chOff x="9857014" y="13834"/>
            <a:chExt cx="2334986" cy="1881641"/>
          </a:xfrm>
        </p:grpSpPr>
        <p:sp>
          <p:nvSpPr>
            <p:cNvPr id="245" name="Google Shape;245;p25"/>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25"/>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47" name="Google Shape;247;p25"/>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25"/>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26"/>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26"/>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26"/>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26"/>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2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6"/>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26"/>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7" name="Shape 257"/>
        <p:cNvGrpSpPr/>
        <p:nvPr/>
      </p:nvGrpSpPr>
      <p:grpSpPr>
        <a:xfrm>
          <a:off x="0" y="0"/>
          <a:ext cx="0" cy="0"/>
          <a:chOff x="0" y="0"/>
          <a:chExt cx="0" cy="0"/>
        </a:xfrm>
      </p:grpSpPr>
      <p:sp>
        <p:nvSpPr>
          <p:cNvPr id="258" name="Google Shape;258;p27"/>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27"/>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27"/>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1" name="Google Shape;261;p27"/>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2" name="Google Shape;262;p27"/>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27"/>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4" name="Google Shape;264;p27"/>
          <p:cNvGrpSpPr/>
          <p:nvPr/>
        </p:nvGrpSpPr>
        <p:grpSpPr>
          <a:xfrm>
            <a:off x="8264428" y="-3419"/>
            <a:ext cx="3927573" cy="3165022"/>
            <a:chOff x="9857014" y="13834"/>
            <a:chExt cx="2334986" cy="1881641"/>
          </a:xfrm>
        </p:grpSpPr>
        <p:sp>
          <p:nvSpPr>
            <p:cNvPr id="265" name="Google Shape;265;p2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6" name="Google Shape;266;p2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7" name="Google Shape;267;p2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27"/>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9" name="Google Shape;269;p27"/>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0" name="Shape 270"/>
        <p:cNvGrpSpPr/>
        <p:nvPr/>
      </p:nvGrpSpPr>
      <p:grpSpPr>
        <a:xfrm>
          <a:off x="0" y="0"/>
          <a:ext cx="0" cy="0"/>
          <a:chOff x="0" y="0"/>
          <a:chExt cx="0" cy="0"/>
        </a:xfrm>
      </p:grpSpPr>
      <p:sp>
        <p:nvSpPr>
          <p:cNvPr id="271" name="Google Shape;271;p28"/>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2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3" name="Google Shape;273;p2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4" name="Google Shape;274;p2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5" name="Google Shape;275;p28"/>
          <p:cNvGrpSpPr/>
          <p:nvPr/>
        </p:nvGrpSpPr>
        <p:grpSpPr>
          <a:xfrm>
            <a:off x="8082093" y="5590905"/>
            <a:ext cx="1572380" cy="1267097"/>
            <a:chOff x="7413403" y="4976359"/>
            <a:chExt cx="2334986" cy="1881641"/>
          </a:xfrm>
        </p:grpSpPr>
        <p:sp>
          <p:nvSpPr>
            <p:cNvPr id="276" name="Google Shape;276;p2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2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8" name="Google Shape;278;p2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29"/>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29"/>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29"/>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29"/>
          <p:cNvGrpSpPr/>
          <p:nvPr/>
        </p:nvGrpSpPr>
        <p:grpSpPr>
          <a:xfrm rot="-5400000">
            <a:off x="8286530" y="2207195"/>
            <a:ext cx="3032351" cy="2443611"/>
            <a:chOff x="9857014" y="13834"/>
            <a:chExt cx="2334986" cy="1881641"/>
          </a:xfrm>
        </p:grpSpPr>
        <p:sp>
          <p:nvSpPr>
            <p:cNvPr id="284" name="Google Shape;284;p29"/>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29"/>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2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29"/>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30"/>
          <p:cNvGrpSpPr/>
          <p:nvPr/>
        </p:nvGrpSpPr>
        <p:grpSpPr>
          <a:xfrm rot="-5400000">
            <a:off x="10772262" y="152643"/>
            <a:ext cx="1572380" cy="1267097"/>
            <a:chOff x="7413403" y="4976359"/>
            <a:chExt cx="2334986" cy="1881641"/>
          </a:xfrm>
        </p:grpSpPr>
        <p:sp>
          <p:nvSpPr>
            <p:cNvPr id="290" name="Google Shape;290;p3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3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3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30"/>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30"/>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31"/>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31"/>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1"/>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1"/>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1"/>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30" name="Shape 30"/>
        <p:cNvGrpSpPr/>
        <p:nvPr/>
      </p:nvGrpSpPr>
      <p:grpSpPr>
        <a:xfrm>
          <a:off x="0" y="0"/>
          <a:ext cx="0" cy="0"/>
          <a:chOff x="0" y="0"/>
          <a:chExt cx="0" cy="0"/>
        </a:xfrm>
      </p:grpSpPr>
      <p:sp>
        <p:nvSpPr>
          <p:cNvPr id="31" name="Google Shape;31;p4"/>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 name="Google Shape;32;p4"/>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3" name="Google Shape;33;p4"/>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4" name="Google Shape;34;p4"/>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4"/>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32"/>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32"/>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32"/>
          <p:cNvSpPr/>
          <p:nvPr>
            <p:ph idx="2" type="pic"/>
          </p:nvPr>
        </p:nvSpPr>
        <p:spPr>
          <a:xfrm>
            <a:off x="750430" y="2227758"/>
            <a:ext cx="1200375" cy="1201242"/>
          </a:xfrm>
          <a:prstGeom prst="rect">
            <a:avLst/>
          </a:prstGeom>
          <a:noFill/>
          <a:ln>
            <a:noFill/>
          </a:ln>
        </p:spPr>
      </p:sp>
      <p:sp>
        <p:nvSpPr>
          <p:cNvPr id="305" name="Google Shape;305;p32"/>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2"/>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2"/>
          <p:cNvSpPr/>
          <p:nvPr>
            <p:ph idx="4" type="pic"/>
          </p:nvPr>
        </p:nvSpPr>
        <p:spPr>
          <a:xfrm>
            <a:off x="5495814" y="2227758"/>
            <a:ext cx="1200375" cy="1201242"/>
          </a:xfrm>
          <a:prstGeom prst="rect">
            <a:avLst/>
          </a:prstGeom>
          <a:noFill/>
          <a:ln>
            <a:noFill/>
          </a:ln>
        </p:spPr>
      </p:sp>
      <p:sp>
        <p:nvSpPr>
          <p:cNvPr id="308" name="Google Shape;308;p32"/>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32"/>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32"/>
          <p:cNvSpPr/>
          <p:nvPr>
            <p:ph idx="7" type="pic"/>
          </p:nvPr>
        </p:nvSpPr>
        <p:spPr>
          <a:xfrm>
            <a:off x="750430" y="4254273"/>
            <a:ext cx="1200375" cy="1201242"/>
          </a:xfrm>
          <a:prstGeom prst="rect">
            <a:avLst/>
          </a:prstGeom>
          <a:noFill/>
          <a:ln>
            <a:noFill/>
          </a:ln>
        </p:spPr>
      </p:sp>
      <p:sp>
        <p:nvSpPr>
          <p:cNvPr id="311" name="Google Shape;311;p32"/>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32"/>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32"/>
          <p:cNvSpPr/>
          <p:nvPr>
            <p:ph idx="13" type="pic"/>
          </p:nvPr>
        </p:nvSpPr>
        <p:spPr>
          <a:xfrm>
            <a:off x="5495814" y="4254273"/>
            <a:ext cx="1200375" cy="1201242"/>
          </a:xfrm>
          <a:prstGeom prst="rect">
            <a:avLst/>
          </a:prstGeom>
          <a:noFill/>
          <a:ln>
            <a:noFill/>
          </a:ln>
        </p:spPr>
      </p:sp>
      <p:sp>
        <p:nvSpPr>
          <p:cNvPr id="314" name="Google Shape;314;p32"/>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32"/>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32"/>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32"/>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32"/>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32"/>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32"/>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32"/>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32"/>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32"/>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33"/>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33"/>
          <p:cNvSpPr/>
          <p:nvPr>
            <p:ph idx="2" type="pic"/>
          </p:nvPr>
        </p:nvSpPr>
        <p:spPr>
          <a:xfrm>
            <a:off x="750429" y="2068736"/>
            <a:ext cx="904987" cy="905641"/>
          </a:xfrm>
          <a:prstGeom prst="rect">
            <a:avLst/>
          </a:prstGeom>
          <a:noFill/>
          <a:ln>
            <a:noFill/>
          </a:ln>
        </p:spPr>
      </p:sp>
      <p:sp>
        <p:nvSpPr>
          <p:cNvPr id="327" name="Google Shape;327;p33"/>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33"/>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33"/>
          <p:cNvSpPr/>
          <p:nvPr>
            <p:ph idx="4" type="pic"/>
          </p:nvPr>
        </p:nvSpPr>
        <p:spPr>
          <a:xfrm>
            <a:off x="3549397" y="2068736"/>
            <a:ext cx="904987" cy="905641"/>
          </a:xfrm>
          <a:prstGeom prst="rect">
            <a:avLst/>
          </a:prstGeom>
          <a:noFill/>
          <a:ln>
            <a:noFill/>
          </a:ln>
        </p:spPr>
      </p:sp>
      <p:sp>
        <p:nvSpPr>
          <p:cNvPr id="330" name="Google Shape;330;p33"/>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3"/>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3"/>
          <p:cNvSpPr/>
          <p:nvPr>
            <p:ph idx="7" type="pic"/>
          </p:nvPr>
        </p:nvSpPr>
        <p:spPr>
          <a:xfrm>
            <a:off x="6348368" y="2068736"/>
            <a:ext cx="904987" cy="905641"/>
          </a:xfrm>
          <a:prstGeom prst="rect">
            <a:avLst/>
          </a:prstGeom>
          <a:noFill/>
          <a:ln>
            <a:noFill/>
          </a:ln>
        </p:spPr>
      </p:sp>
      <p:sp>
        <p:nvSpPr>
          <p:cNvPr id="333" name="Google Shape;333;p33"/>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33"/>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33"/>
          <p:cNvSpPr/>
          <p:nvPr>
            <p:ph idx="13" type="pic"/>
          </p:nvPr>
        </p:nvSpPr>
        <p:spPr>
          <a:xfrm>
            <a:off x="9147336" y="2068736"/>
            <a:ext cx="904987" cy="905641"/>
          </a:xfrm>
          <a:prstGeom prst="rect">
            <a:avLst/>
          </a:prstGeom>
          <a:noFill/>
          <a:ln>
            <a:noFill/>
          </a:ln>
        </p:spPr>
      </p:sp>
      <p:sp>
        <p:nvSpPr>
          <p:cNvPr id="336" name="Google Shape;336;p33"/>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33"/>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33"/>
          <p:cNvSpPr/>
          <p:nvPr>
            <p:ph idx="16" type="pic"/>
          </p:nvPr>
        </p:nvSpPr>
        <p:spPr>
          <a:xfrm>
            <a:off x="750429" y="4118553"/>
            <a:ext cx="904987" cy="905641"/>
          </a:xfrm>
          <a:prstGeom prst="rect">
            <a:avLst/>
          </a:prstGeom>
          <a:noFill/>
          <a:ln>
            <a:noFill/>
          </a:ln>
        </p:spPr>
      </p:sp>
      <p:sp>
        <p:nvSpPr>
          <p:cNvPr id="339" name="Google Shape;339;p33"/>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33"/>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33"/>
          <p:cNvSpPr/>
          <p:nvPr>
            <p:ph idx="19" type="pic"/>
          </p:nvPr>
        </p:nvSpPr>
        <p:spPr>
          <a:xfrm>
            <a:off x="3549397" y="4118553"/>
            <a:ext cx="904987" cy="905641"/>
          </a:xfrm>
          <a:prstGeom prst="rect">
            <a:avLst/>
          </a:prstGeom>
          <a:noFill/>
          <a:ln>
            <a:noFill/>
          </a:ln>
        </p:spPr>
      </p:sp>
      <p:sp>
        <p:nvSpPr>
          <p:cNvPr id="342" name="Google Shape;342;p33"/>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33"/>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33"/>
          <p:cNvSpPr/>
          <p:nvPr>
            <p:ph idx="22" type="pic"/>
          </p:nvPr>
        </p:nvSpPr>
        <p:spPr>
          <a:xfrm>
            <a:off x="6348368" y="4118553"/>
            <a:ext cx="904987" cy="905641"/>
          </a:xfrm>
          <a:prstGeom prst="rect">
            <a:avLst/>
          </a:prstGeom>
          <a:noFill/>
          <a:ln>
            <a:noFill/>
          </a:ln>
        </p:spPr>
      </p:sp>
      <p:sp>
        <p:nvSpPr>
          <p:cNvPr id="345" name="Google Shape;345;p33"/>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33"/>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33"/>
          <p:cNvSpPr/>
          <p:nvPr>
            <p:ph idx="25" type="pic"/>
          </p:nvPr>
        </p:nvSpPr>
        <p:spPr>
          <a:xfrm>
            <a:off x="9147336" y="4118553"/>
            <a:ext cx="904987" cy="905641"/>
          </a:xfrm>
          <a:prstGeom prst="rect">
            <a:avLst/>
          </a:prstGeom>
          <a:noFill/>
          <a:ln>
            <a:noFill/>
          </a:ln>
        </p:spPr>
      </p:sp>
      <p:sp>
        <p:nvSpPr>
          <p:cNvPr id="348" name="Google Shape;348;p33"/>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3"/>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3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3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3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3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3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3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35"/>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3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3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3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35"/>
          <p:cNvGrpSpPr/>
          <p:nvPr/>
        </p:nvGrpSpPr>
        <p:grpSpPr>
          <a:xfrm>
            <a:off x="8082093" y="5590905"/>
            <a:ext cx="1572380" cy="1267097"/>
            <a:chOff x="7413403" y="4976359"/>
            <a:chExt cx="2334986" cy="1881641"/>
          </a:xfrm>
        </p:grpSpPr>
        <p:sp>
          <p:nvSpPr>
            <p:cNvPr id="364" name="Google Shape;364;p3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3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3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35"/>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35"/>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35"/>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3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36"/>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6"/>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36"/>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36"/>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36"/>
          <p:cNvGrpSpPr/>
          <p:nvPr/>
        </p:nvGrpSpPr>
        <p:grpSpPr>
          <a:xfrm>
            <a:off x="2587418" y="5590905"/>
            <a:ext cx="1572380" cy="1267097"/>
            <a:chOff x="7413403" y="4976359"/>
            <a:chExt cx="2334986" cy="1881641"/>
          </a:xfrm>
        </p:grpSpPr>
        <p:sp>
          <p:nvSpPr>
            <p:cNvPr id="377" name="Google Shape;377;p3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3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36"/>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36"/>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36"/>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36"/>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36"/>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3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End Slide">
    <p:spTree>
      <p:nvGrpSpPr>
        <p:cNvPr id="385" name="Shape 385"/>
        <p:cNvGrpSpPr/>
        <p:nvPr/>
      </p:nvGrpSpPr>
      <p:grpSpPr>
        <a:xfrm>
          <a:off x="0" y="0"/>
          <a:ext cx="0" cy="0"/>
          <a:chOff x="0" y="0"/>
          <a:chExt cx="0" cy="0"/>
        </a:xfrm>
      </p:grpSpPr>
      <p:sp>
        <p:nvSpPr>
          <p:cNvPr id="386" name="Google Shape;386;p37"/>
          <p:cNvSpPr txBox="1"/>
          <p:nvPr>
            <p:ph type="ctrTitle"/>
          </p:nvPr>
        </p:nvSpPr>
        <p:spPr>
          <a:xfrm>
            <a:off x="1167494" y="1122363"/>
            <a:ext cx="6220200" cy="2387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7" name="Google Shape;387;p37"/>
          <p:cNvSpPr txBox="1"/>
          <p:nvPr>
            <p:ph idx="1" type="subTitle"/>
          </p:nvPr>
        </p:nvSpPr>
        <p:spPr>
          <a:xfrm>
            <a:off x="1167493" y="3602038"/>
            <a:ext cx="6220200" cy="2247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88" name="Google Shape;388;p37"/>
          <p:cNvSpPr/>
          <p:nvPr/>
        </p:nvSpPr>
        <p:spPr>
          <a:xfrm>
            <a:off x="8264426" y="0"/>
            <a:ext cx="3927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89" name="Google Shape;389;p37"/>
          <p:cNvGrpSpPr/>
          <p:nvPr/>
        </p:nvGrpSpPr>
        <p:grpSpPr>
          <a:xfrm>
            <a:off x="8264878" y="3685939"/>
            <a:ext cx="3927680" cy="3178844"/>
            <a:chOff x="9857014" y="13834"/>
            <a:chExt cx="2334986" cy="1881641"/>
          </a:xfrm>
        </p:grpSpPr>
        <p:sp>
          <p:nvSpPr>
            <p:cNvPr id="390" name="Google Shape;390;p3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3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92" name="Google Shape;392;p37"/>
          <p:cNvSpPr/>
          <p:nvPr/>
        </p:nvSpPr>
        <p:spPr>
          <a:xfrm>
            <a:off x="0" y="-1"/>
            <a:ext cx="1166792" cy="1166792"/>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37"/>
          <p:cNvSpPr/>
          <p:nvPr/>
        </p:nvSpPr>
        <p:spPr>
          <a:xfrm>
            <a:off x="10228214"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1_End Slide">
    <p:spTree>
      <p:nvGrpSpPr>
        <p:cNvPr id="398" name="Shape 398"/>
        <p:cNvGrpSpPr/>
        <p:nvPr/>
      </p:nvGrpSpPr>
      <p:grpSpPr>
        <a:xfrm>
          <a:off x="0" y="0"/>
          <a:ext cx="0" cy="0"/>
          <a:chOff x="0" y="0"/>
          <a:chExt cx="0" cy="0"/>
        </a:xfrm>
      </p:grpSpPr>
      <p:sp>
        <p:nvSpPr>
          <p:cNvPr id="399" name="Google Shape;399;p39"/>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39"/>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401" name="Google Shape;401;p39"/>
          <p:cNvSpPr/>
          <p:nvPr/>
        </p:nvSpPr>
        <p:spPr>
          <a:xfrm>
            <a:off x="8264426" y="0"/>
            <a:ext cx="3927575" cy="6858000"/>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grpSp>
        <p:nvGrpSpPr>
          <p:cNvPr id="402" name="Google Shape;402;p39"/>
          <p:cNvGrpSpPr/>
          <p:nvPr/>
        </p:nvGrpSpPr>
        <p:grpSpPr>
          <a:xfrm>
            <a:off x="8264428" y="3685939"/>
            <a:ext cx="3927573" cy="3178856"/>
            <a:chOff x="9857014" y="13834"/>
            <a:chExt cx="2334986" cy="1881641"/>
          </a:xfrm>
        </p:grpSpPr>
        <p:sp>
          <p:nvSpPr>
            <p:cNvPr id="403" name="Google Shape;403;p39"/>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
          <p:nvSpPr>
            <p:cNvPr id="404" name="Google Shape;404;p39"/>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grpSp>
      <p:sp>
        <p:nvSpPr>
          <p:cNvPr id="405" name="Google Shape;405;p39"/>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
        <p:nvSpPr>
          <p:cNvPr id="406" name="Google Shape;406;p39"/>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7" name="Shape 407"/>
        <p:cNvGrpSpPr/>
        <p:nvPr/>
      </p:nvGrpSpPr>
      <p:grpSpPr>
        <a:xfrm>
          <a:off x="0" y="0"/>
          <a:ext cx="0" cy="0"/>
          <a:chOff x="0" y="0"/>
          <a:chExt cx="0" cy="0"/>
        </a:xfrm>
      </p:grpSpPr>
      <p:sp>
        <p:nvSpPr>
          <p:cNvPr id="408" name="Google Shape;408;p40"/>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40"/>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10" name="Google Shape;410;p40"/>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1" name="Google Shape;411;p40"/>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2" name="Google Shape;412;p40"/>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3" name="Google Shape;413;p40"/>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14" name="Google Shape;414;p40"/>
          <p:cNvGrpSpPr/>
          <p:nvPr/>
        </p:nvGrpSpPr>
        <p:grpSpPr>
          <a:xfrm>
            <a:off x="8264428" y="-3419"/>
            <a:ext cx="3927573" cy="3165022"/>
            <a:chOff x="9857014" y="13834"/>
            <a:chExt cx="2334986" cy="1881641"/>
          </a:xfrm>
        </p:grpSpPr>
        <p:sp>
          <p:nvSpPr>
            <p:cNvPr id="415" name="Google Shape;415;p40"/>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6" name="Google Shape;416;p40"/>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17" name="Google Shape;417;p40"/>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8" name="Google Shape;418;p40"/>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9" name="Google Shape;419;p4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20" name="Shape 420"/>
        <p:cNvGrpSpPr/>
        <p:nvPr/>
      </p:nvGrpSpPr>
      <p:grpSpPr>
        <a:xfrm>
          <a:off x="0" y="0"/>
          <a:ext cx="0" cy="0"/>
          <a:chOff x="0" y="0"/>
          <a:chExt cx="0" cy="0"/>
        </a:xfrm>
      </p:grpSpPr>
      <p:sp>
        <p:nvSpPr>
          <p:cNvPr id="421" name="Google Shape;421;p41"/>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2" name="Google Shape;422;p4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3" name="Google Shape;423;p41"/>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4" name="Google Shape;424;p41"/>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25" name="Google Shape;425;p41"/>
          <p:cNvGrpSpPr/>
          <p:nvPr/>
        </p:nvGrpSpPr>
        <p:grpSpPr>
          <a:xfrm>
            <a:off x="8082093" y="5590905"/>
            <a:ext cx="1572380" cy="1267097"/>
            <a:chOff x="7413403" y="4976359"/>
            <a:chExt cx="2334986" cy="1881641"/>
          </a:xfrm>
        </p:grpSpPr>
        <p:sp>
          <p:nvSpPr>
            <p:cNvPr id="426" name="Google Shape;426;p4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7" name="Google Shape;427;p4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28" name="Google Shape;428;p41"/>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29" name="Shape 429"/>
        <p:cNvGrpSpPr/>
        <p:nvPr/>
      </p:nvGrpSpPr>
      <p:grpSpPr>
        <a:xfrm>
          <a:off x="0" y="0"/>
          <a:ext cx="0" cy="0"/>
          <a:chOff x="0" y="0"/>
          <a:chExt cx="0" cy="0"/>
        </a:xfrm>
      </p:grpSpPr>
      <p:sp>
        <p:nvSpPr>
          <p:cNvPr id="430" name="Google Shape;430;p42"/>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1" name="Google Shape;431;p42"/>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2" name="Google Shape;432;p4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3" name="Google Shape;433;p42"/>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4" name="Google Shape;434;p4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42"/>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36" name="Google Shape;436;p42"/>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title">
  <p:cSld name="TITLE">
    <p:bg>
      <p:bgPr>
        <a:solidFill>
          <a:schemeClr val="accent6"/>
        </a:solidFill>
      </p:bgPr>
    </p:bg>
    <p:spTree>
      <p:nvGrpSpPr>
        <p:cNvPr id="38" name="Shape 38"/>
        <p:cNvGrpSpPr/>
        <p:nvPr/>
      </p:nvGrpSpPr>
      <p:grpSpPr>
        <a:xfrm>
          <a:off x="0" y="0"/>
          <a:ext cx="0" cy="0"/>
          <a:chOff x="0" y="0"/>
          <a:chExt cx="0" cy="0"/>
        </a:xfrm>
      </p:grpSpPr>
      <p:sp>
        <p:nvSpPr>
          <p:cNvPr id="39" name="Google Shape;39;p5"/>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0" name="Google Shape;40;p5"/>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1" name="Google Shape;41;p5"/>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42" name="Google Shape;42;p5"/>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37" name="Shape 437"/>
        <p:cNvGrpSpPr/>
        <p:nvPr/>
      </p:nvGrpSpPr>
      <p:grpSpPr>
        <a:xfrm>
          <a:off x="0" y="0"/>
          <a:ext cx="0" cy="0"/>
          <a:chOff x="0" y="0"/>
          <a:chExt cx="0" cy="0"/>
        </a:xfrm>
      </p:grpSpPr>
      <p:sp>
        <p:nvSpPr>
          <p:cNvPr id="438" name="Google Shape;438;p43"/>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9" name="Google Shape;439;p43"/>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0" name="Google Shape;440;p43"/>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441" name="Google Shape;441;p43"/>
          <p:cNvGrpSpPr/>
          <p:nvPr/>
        </p:nvGrpSpPr>
        <p:grpSpPr>
          <a:xfrm rot="-5400000">
            <a:off x="8286530" y="2207195"/>
            <a:ext cx="3032351" cy="2443611"/>
            <a:chOff x="9857014" y="13834"/>
            <a:chExt cx="2334986" cy="1881641"/>
          </a:xfrm>
        </p:grpSpPr>
        <p:sp>
          <p:nvSpPr>
            <p:cNvPr id="442" name="Google Shape;442;p43"/>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3" name="Google Shape;443;p43"/>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44" name="Google Shape;444;p4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5" name="Google Shape;445;p43"/>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446" name="Shape 446"/>
        <p:cNvGrpSpPr/>
        <p:nvPr/>
      </p:nvGrpSpPr>
      <p:grpSpPr>
        <a:xfrm>
          <a:off x="0" y="0"/>
          <a:ext cx="0" cy="0"/>
          <a:chOff x="0" y="0"/>
          <a:chExt cx="0" cy="0"/>
        </a:xfrm>
      </p:grpSpPr>
      <p:sp>
        <p:nvSpPr>
          <p:cNvPr id="447" name="Google Shape;447;p4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4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9" name="Google Shape;449;p4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0" name="Google Shape;450;p4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1" name="Google Shape;451;p4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452" name="Shape 452"/>
        <p:cNvGrpSpPr/>
        <p:nvPr/>
      </p:nvGrpSpPr>
      <p:grpSpPr>
        <a:xfrm>
          <a:off x="0" y="0"/>
          <a:ext cx="0" cy="0"/>
          <a:chOff x="0" y="0"/>
          <a:chExt cx="0" cy="0"/>
        </a:xfrm>
      </p:grpSpPr>
      <p:grpSp>
        <p:nvGrpSpPr>
          <p:cNvPr id="453" name="Google Shape;453;p45"/>
          <p:cNvGrpSpPr/>
          <p:nvPr/>
        </p:nvGrpSpPr>
        <p:grpSpPr>
          <a:xfrm rot="-5400000">
            <a:off x="10772262" y="152643"/>
            <a:ext cx="1572380" cy="1267097"/>
            <a:chOff x="7413403" y="4976359"/>
            <a:chExt cx="2334986" cy="1881641"/>
          </a:xfrm>
        </p:grpSpPr>
        <p:sp>
          <p:nvSpPr>
            <p:cNvPr id="454" name="Google Shape;454;p4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5" name="Google Shape;455;p4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56" name="Google Shape;456;p4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45"/>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8" name="Google Shape;458;p4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59" name="Shape 459"/>
        <p:cNvGrpSpPr/>
        <p:nvPr/>
      </p:nvGrpSpPr>
      <p:grpSpPr>
        <a:xfrm>
          <a:off x="0" y="0"/>
          <a:ext cx="0" cy="0"/>
          <a:chOff x="0" y="0"/>
          <a:chExt cx="0" cy="0"/>
        </a:xfrm>
      </p:grpSpPr>
      <p:sp>
        <p:nvSpPr>
          <p:cNvPr id="460" name="Google Shape;460;p46"/>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46"/>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2" name="Google Shape;462;p46"/>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3" name="Google Shape;463;p46"/>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4" name="Google Shape;464;p46"/>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465" name="Shape 465"/>
        <p:cNvGrpSpPr/>
        <p:nvPr/>
      </p:nvGrpSpPr>
      <p:grpSpPr>
        <a:xfrm>
          <a:off x="0" y="0"/>
          <a:ext cx="0" cy="0"/>
          <a:chOff x="0" y="0"/>
          <a:chExt cx="0" cy="0"/>
        </a:xfrm>
      </p:grpSpPr>
      <p:sp>
        <p:nvSpPr>
          <p:cNvPr id="466" name="Google Shape;466;p47"/>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67" name="Google Shape;467;p47"/>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47"/>
          <p:cNvSpPr/>
          <p:nvPr>
            <p:ph idx="2" type="pic"/>
          </p:nvPr>
        </p:nvSpPr>
        <p:spPr>
          <a:xfrm>
            <a:off x="750430" y="2227758"/>
            <a:ext cx="1200375" cy="1201242"/>
          </a:xfrm>
          <a:prstGeom prst="rect">
            <a:avLst/>
          </a:prstGeom>
          <a:noFill/>
          <a:ln>
            <a:noFill/>
          </a:ln>
        </p:spPr>
      </p:sp>
      <p:sp>
        <p:nvSpPr>
          <p:cNvPr id="469" name="Google Shape;469;p47"/>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7"/>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1" name="Google Shape;471;p47"/>
          <p:cNvSpPr/>
          <p:nvPr>
            <p:ph idx="4" type="pic"/>
          </p:nvPr>
        </p:nvSpPr>
        <p:spPr>
          <a:xfrm>
            <a:off x="5495814" y="2227758"/>
            <a:ext cx="1200375" cy="1201242"/>
          </a:xfrm>
          <a:prstGeom prst="rect">
            <a:avLst/>
          </a:prstGeom>
          <a:noFill/>
          <a:ln>
            <a:noFill/>
          </a:ln>
        </p:spPr>
      </p:sp>
      <p:sp>
        <p:nvSpPr>
          <p:cNvPr id="472" name="Google Shape;472;p47"/>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3" name="Google Shape;473;p47"/>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4" name="Google Shape;474;p47"/>
          <p:cNvSpPr/>
          <p:nvPr>
            <p:ph idx="7" type="pic"/>
          </p:nvPr>
        </p:nvSpPr>
        <p:spPr>
          <a:xfrm>
            <a:off x="750430" y="4254273"/>
            <a:ext cx="1200375" cy="1201242"/>
          </a:xfrm>
          <a:prstGeom prst="rect">
            <a:avLst/>
          </a:prstGeom>
          <a:noFill/>
          <a:ln>
            <a:noFill/>
          </a:ln>
        </p:spPr>
      </p:sp>
      <p:sp>
        <p:nvSpPr>
          <p:cNvPr id="475" name="Google Shape;475;p47"/>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6" name="Google Shape;476;p47"/>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7" name="Google Shape;477;p47"/>
          <p:cNvSpPr/>
          <p:nvPr>
            <p:ph idx="13" type="pic"/>
          </p:nvPr>
        </p:nvSpPr>
        <p:spPr>
          <a:xfrm>
            <a:off x="5495814" y="4254273"/>
            <a:ext cx="1200375" cy="1201242"/>
          </a:xfrm>
          <a:prstGeom prst="rect">
            <a:avLst/>
          </a:prstGeom>
          <a:noFill/>
          <a:ln>
            <a:noFill/>
          </a:ln>
        </p:spPr>
      </p:sp>
      <p:sp>
        <p:nvSpPr>
          <p:cNvPr id="478" name="Google Shape;478;p47"/>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9" name="Google Shape;479;p47"/>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0" name="Google Shape;480;p47"/>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1" name="Google Shape;481;p47"/>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2" name="Google Shape;482;p47"/>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3" name="Google Shape;483;p47"/>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4" name="Google Shape;484;p47"/>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5" name="Google Shape;485;p47"/>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6" name="Google Shape;486;p47"/>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7" name="Google Shape;487;p47"/>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488" name="Shape 488"/>
        <p:cNvGrpSpPr/>
        <p:nvPr/>
      </p:nvGrpSpPr>
      <p:grpSpPr>
        <a:xfrm>
          <a:off x="0" y="0"/>
          <a:ext cx="0" cy="0"/>
          <a:chOff x="0" y="0"/>
          <a:chExt cx="0" cy="0"/>
        </a:xfrm>
      </p:grpSpPr>
      <p:sp>
        <p:nvSpPr>
          <p:cNvPr id="489" name="Google Shape;489;p48"/>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48"/>
          <p:cNvSpPr/>
          <p:nvPr>
            <p:ph idx="2" type="pic"/>
          </p:nvPr>
        </p:nvSpPr>
        <p:spPr>
          <a:xfrm>
            <a:off x="750429" y="2068736"/>
            <a:ext cx="904987" cy="905641"/>
          </a:xfrm>
          <a:prstGeom prst="rect">
            <a:avLst/>
          </a:prstGeom>
          <a:noFill/>
          <a:ln>
            <a:noFill/>
          </a:ln>
        </p:spPr>
      </p:sp>
      <p:sp>
        <p:nvSpPr>
          <p:cNvPr id="491" name="Google Shape;491;p48"/>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2" name="Google Shape;492;p48"/>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8"/>
          <p:cNvSpPr/>
          <p:nvPr>
            <p:ph idx="4" type="pic"/>
          </p:nvPr>
        </p:nvSpPr>
        <p:spPr>
          <a:xfrm>
            <a:off x="3549397" y="2068736"/>
            <a:ext cx="904987" cy="905641"/>
          </a:xfrm>
          <a:prstGeom prst="rect">
            <a:avLst/>
          </a:prstGeom>
          <a:noFill/>
          <a:ln>
            <a:noFill/>
          </a:ln>
        </p:spPr>
      </p:sp>
      <p:sp>
        <p:nvSpPr>
          <p:cNvPr id="494" name="Google Shape;494;p48"/>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8"/>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8"/>
          <p:cNvSpPr/>
          <p:nvPr>
            <p:ph idx="7" type="pic"/>
          </p:nvPr>
        </p:nvSpPr>
        <p:spPr>
          <a:xfrm>
            <a:off x="6348368" y="2068736"/>
            <a:ext cx="904987" cy="905641"/>
          </a:xfrm>
          <a:prstGeom prst="rect">
            <a:avLst/>
          </a:prstGeom>
          <a:noFill/>
          <a:ln>
            <a:noFill/>
          </a:ln>
        </p:spPr>
      </p:sp>
      <p:sp>
        <p:nvSpPr>
          <p:cNvPr id="497" name="Google Shape;497;p48"/>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8" name="Google Shape;498;p48"/>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9" name="Google Shape;499;p48"/>
          <p:cNvSpPr/>
          <p:nvPr>
            <p:ph idx="13" type="pic"/>
          </p:nvPr>
        </p:nvSpPr>
        <p:spPr>
          <a:xfrm>
            <a:off x="9147336" y="2068736"/>
            <a:ext cx="904987" cy="905641"/>
          </a:xfrm>
          <a:prstGeom prst="rect">
            <a:avLst/>
          </a:prstGeom>
          <a:noFill/>
          <a:ln>
            <a:noFill/>
          </a:ln>
        </p:spPr>
      </p:sp>
      <p:sp>
        <p:nvSpPr>
          <p:cNvPr id="500" name="Google Shape;500;p48"/>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1" name="Google Shape;501;p48"/>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2" name="Google Shape;502;p48"/>
          <p:cNvSpPr/>
          <p:nvPr>
            <p:ph idx="16" type="pic"/>
          </p:nvPr>
        </p:nvSpPr>
        <p:spPr>
          <a:xfrm>
            <a:off x="750429" y="4118553"/>
            <a:ext cx="904987" cy="905641"/>
          </a:xfrm>
          <a:prstGeom prst="rect">
            <a:avLst/>
          </a:prstGeom>
          <a:noFill/>
          <a:ln>
            <a:noFill/>
          </a:ln>
        </p:spPr>
      </p:sp>
      <p:sp>
        <p:nvSpPr>
          <p:cNvPr id="503" name="Google Shape;503;p48"/>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4" name="Google Shape;504;p48"/>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5" name="Google Shape;505;p48"/>
          <p:cNvSpPr/>
          <p:nvPr>
            <p:ph idx="19" type="pic"/>
          </p:nvPr>
        </p:nvSpPr>
        <p:spPr>
          <a:xfrm>
            <a:off x="3549397" y="4118553"/>
            <a:ext cx="904987" cy="905641"/>
          </a:xfrm>
          <a:prstGeom prst="rect">
            <a:avLst/>
          </a:prstGeom>
          <a:noFill/>
          <a:ln>
            <a:noFill/>
          </a:ln>
        </p:spPr>
      </p:sp>
      <p:sp>
        <p:nvSpPr>
          <p:cNvPr id="506" name="Google Shape;506;p48"/>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7" name="Google Shape;507;p48"/>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8" name="Google Shape;508;p48"/>
          <p:cNvSpPr/>
          <p:nvPr>
            <p:ph idx="22" type="pic"/>
          </p:nvPr>
        </p:nvSpPr>
        <p:spPr>
          <a:xfrm>
            <a:off x="6348368" y="4118553"/>
            <a:ext cx="904987" cy="905641"/>
          </a:xfrm>
          <a:prstGeom prst="rect">
            <a:avLst/>
          </a:prstGeom>
          <a:noFill/>
          <a:ln>
            <a:noFill/>
          </a:ln>
        </p:spPr>
      </p:sp>
      <p:sp>
        <p:nvSpPr>
          <p:cNvPr id="509" name="Google Shape;509;p48"/>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0" name="Google Shape;510;p48"/>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1" name="Google Shape;511;p48"/>
          <p:cNvSpPr/>
          <p:nvPr>
            <p:ph idx="25" type="pic"/>
          </p:nvPr>
        </p:nvSpPr>
        <p:spPr>
          <a:xfrm>
            <a:off x="9147336" y="4118553"/>
            <a:ext cx="904987" cy="905641"/>
          </a:xfrm>
          <a:prstGeom prst="rect">
            <a:avLst/>
          </a:prstGeom>
          <a:noFill/>
          <a:ln>
            <a:noFill/>
          </a:ln>
        </p:spPr>
      </p:sp>
      <p:sp>
        <p:nvSpPr>
          <p:cNvPr id="512" name="Google Shape;512;p48"/>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3" name="Google Shape;513;p48"/>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4" name="Google Shape;514;p4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15" name="Shape 515"/>
        <p:cNvGrpSpPr/>
        <p:nvPr/>
      </p:nvGrpSpPr>
      <p:grpSpPr>
        <a:xfrm>
          <a:off x="0" y="0"/>
          <a:ext cx="0" cy="0"/>
          <a:chOff x="0" y="0"/>
          <a:chExt cx="0" cy="0"/>
        </a:xfrm>
      </p:grpSpPr>
      <p:sp>
        <p:nvSpPr>
          <p:cNvPr id="516" name="Google Shape;516;p4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17" name="Google Shape;517;p49"/>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18" name="Google Shape;518;p4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49"/>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0" name="Google Shape;520;p4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521" name="Shape 521"/>
        <p:cNvGrpSpPr/>
        <p:nvPr/>
      </p:nvGrpSpPr>
      <p:grpSpPr>
        <a:xfrm>
          <a:off x="0" y="0"/>
          <a:ext cx="0" cy="0"/>
          <a:chOff x="0" y="0"/>
          <a:chExt cx="0" cy="0"/>
        </a:xfrm>
      </p:grpSpPr>
      <p:sp>
        <p:nvSpPr>
          <p:cNvPr id="522" name="Google Shape;522;p5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3" name="Google Shape;523;p50"/>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4" name="Google Shape;524;p5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5" name="Google Shape;525;p50"/>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6" name="Google Shape;526;p50"/>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27" name="Google Shape;527;p50"/>
          <p:cNvGrpSpPr/>
          <p:nvPr/>
        </p:nvGrpSpPr>
        <p:grpSpPr>
          <a:xfrm>
            <a:off x="8082093" y="5590905"/>
            <a:ext cx="1572380" cy="1267097"/>
            <a:chOff x="7413403" y="4976359"/>
            <a:chExt cx="2334986" cy="1881641"/>
          </a:xfrm>
        </p:grpSpPr>
        <p:sp>
          <p:nvSpPr>
            <p:cNvPr id="528" name="Google Shape;528;p5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9" name="Google Shape;529;p5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30" name="Google Shape;530;p50"/>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1" name="Google Shape;531;p50"/>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50"/>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50"/>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534" name="Shape 534"/>
        <p:cNvGrpSpPr/>
        <p:nvPr/>
      </p:nvGrpSpPr>
      <p:grpSpPr>
        <a:xfrm>
          <a:off x="0" y="0"/>
          <a:ext cx="0" cy="0"/>
          <a:chOff x="0" y="0"/>
          <a:chExt cx="0" cy="0"/>
        </a:xfrm>
      </p:grpSpPr>
      <p:sp>
        <p:nvSpPr>
          <p:cNvPr id="535" name="Google Shape;535;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6" name="Google Shape;536;p51"/>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7" name="Google Shape;537;p51"/>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8" name="Google Shape;538;p51"/>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9" name="Google Shape;539;p51"/>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40" name="Google Shape;540;p51"/>
          <p:cNvGrpSpPr/>
          <p:nvPr/>
        </p:nvGrpSpPr>
        <p:grpSpPr>
          <a:xfrm>
            <a:off x="2587418" y="5590905"/>
            <a:ext cx="1572380" cy="1267097"/>
            <a:chOff x="7413403" y="4976359"/>
            <a:chExt cx="2334986" cy="1881641"/>
          </a:xfrm>
        </p:grpSpPr>
        <p:sp>
          <p:nvSpPr>
            <p:cNvPr id="541" name="Google Shape;541;p5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2" name="Google Shape;542;p5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43" name="Google Shape;543;p51"/>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4" name="Google Shape;544;p51"/>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5" name="Google Shape;545;p51"/>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6" name="Google Shape;546;p51"/>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7" name="Google Shape;547;p51"/>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8" name="Google Shape;548;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49" name="Shape 549"/>
        <p:cNvGrpSpPr/>
        <p:nvPr/>
      </p:nvGrpSpPr>
      <p:grpSpPr>
        <a:xfrm>
          <a:off x="0" y="0"/>
          <a:ext cx="0" cy="0"/>
          <a:chOff x="0" y="0"/>
          <a:chExt cx="0" cy="0"/>
        </a:xfrm>
      </p:grpSpPr>
      <p:sp>
        <p:nvSpPr>
          <p:cNvPr id="550" name="Google Shape;550;p52"/>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1" name="Google Shape;551;p52"/>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52" name="Google Shape;552;p52"/>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53" name="Google Shape;553;p52"/>
          <p:cNvGrpSpPr/>
          <p:nvPr/>
        </p:nvGrpSpPr>
        <p:grpSpPr>
          <a:xfrm>
            <a:off x="8264428" y="3685939"/>
            <a:ext cx="3927573" cy="3178856"/>
            <a:chOff x="9857014" y="13834"/>
            <a:chExt cx="2334986" cy="1881641"/>
          </a:xfrm>
        </p:grpSpPr>
        <p:sp>
          <p:nvSpPr>
            <p:cNvPr id="554" name="Google Shape;554;p52"/>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5" name="Google Shape;555;p52"/>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56" name="Google Shape;556;p52"/>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7" name="Google Shape;557;p52"/>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6" name="Google Shape;46;p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8" name="Google Shape;48;p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9" name="Google Shape;49;p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7"/>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2" name="Google Shape;52;p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3" name="Google Shape;53;p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54" name="Shape 54"/>
        <p:cNvGrpSpPr/>
        <p:nvPr/>
      </p:nvGrpSpPr>
      <p:grpSpPr>
        <a:xfrm>
          <a:off x="0" y="0"/>
          <a:ext cx="0" cy="0"/>
          <a:chOff x="0" y="0"/>
          <a:chExt cx="0" cy="0"/>
        </a:xfrm>
      </p:grpSpPr>
      <p:sp>
        <p:nvSpPr>
          <p:cNvPr id="55" name="Google Shape;55;p8"/>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9"/>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9"/>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9"/>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3" name="Google Shape;63;p9"/>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4" name="Google Shape;64;p9"/>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5" name="Google Shape;65;p9"/>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66" name="Google Shape;66;p9"/>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8" name="Shape 68"/>
        <p:cNvGrpSpPr/>
        <p:nvPr/>
      </p:nvGrpSpPr>
      <p:grpSpPr>
        <a:xfrm>
          <a:off x="0" y="0"/>
          <a:ext cx="0" cy="0"/>
          <a:chOff x="0" y="0"/>
          <a:chExt cx="0" cy="0"/>
        </a:xfrm>
      </p:grpSpPr>
      <p:sp>
        <p:nvSpPr>
          <p:cNvPr id="69" name="Google Shape;69;p10"/>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70" name="Google Shape;70;p10"/>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71" name="Google Shape;71;p10"/>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72" name="Google Shape;72;p10"/>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73" name="Google Shape;73;p10"/>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74" name="Google Shape;74;p10"/>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75" name="Google Shape;75;p10"/>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6" name="Google Shape;76;p10"/>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0"/>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8" name="Google Shape;78;p10"/>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theme" Target="../theme/theme4.xml"/><Relationship Id="rId14" Type="http://schemas.openxmlformats.org/officeDocument/2006/relationships/slideLayout" Target="../slideLayouts/slideLayout3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5" Type="http://schemas.openxmlformats.org/officeDocument/2006/relationships/theme" Target="../theme/theme1.xml"/><Relationship Id="rId14" Type="http://schemas.openxmlformats.org/officeDocument/2006/relationships/slideLayout" Target="../slideLayouts/slideLayout4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3"/>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3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6" name="Google Shape;396;p38"/>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97" name="Google Shape;397;p3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3"/>
          <p:cNvSpPr txBox="1"/>
          <p:nvPr/>
        </p:nvSpPr>
        <p:spPr>
          <a:xfrm>
            <a:off x="266701" y="515547"/>
            <a:ext cx="6696074" cy="7680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2800">
                <a:solidFill>
                  <a:schemeClr val="accent6"/>
                </a:solidFill>
                <a:latin typeface="Arial Black"/>
                <a:ea typeface="Arial Black"/>
                <a:cs typeface="Arial Black"/>
                <a:sym typeface="Arial Black"/>
              </a:rPr>
              <a:t>PEYTON FOREST ELEMENTARY SCHOOL</a:t>
            </a:r>
            <a:endParaRPr/>
          </a:p>
        </p:txBody>
      </p:sp>
      <p:pic>
        <p:nvPicPr>
          <p:cNvPr id="564" name="Google Shape;564;p53"/>
          <p:cNvPicPr preferRelativeResize="0"/>
          <p:nvPr/>
        </p:nvPicPr>
        <p:blipFill rotWithShape="1">
          <a:blip r:embed="rId3">
            <a:alphaModFix/>
          </a:blip>
          <a:srcRect b="0" l="0" r="0" t="0"/>
          <a:stretch/>
        </p:blipFill>
        <p:spPr>
          <a:xfrm>
            <a:off x="571500" y="1614262"/>
            <a:ext cx="6534951" cy="4509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2"/>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18" name="Google Shape;718;p62"/>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19" name="Google Shape;719;p62"/>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FY24 Budget Parameters</a:t>
            </a:r>
            <a:endParaRPr/>
          </a:p>
        </p:txBody>
      </p:sp>
      <p:graphicFrame>
        <p:nvGraphicFramePr>
          <p:cNvPr id="720" name="Google Shape;720;p62"/>
          <p:cNvGraphicFramePr/>
          <p:nvPr/>
        </p:nvGraphicFramePr>
        <p:xfrm>
          <a:off x="1342640" y="997201"/>
          <a:ext cx="3000000" cy="3000000"/>
        </p:xfrm>
        <a:graphic>
          <a:graphicData uri="http://schemas.openxmlformats.org/drawingml/2006/table">
            <a:tbl>
              <a:tblPr bandRow="1" firstRow="1">
                <a:noFill/>
                <a:tableStyleId>{0295229E-7333-4225-8EC2-1E7B5FB05D48}</a:tableStyleId>
              </a:tblPr>
              <a:tblGrid>
                <a:gridCol w="4931350"/>
                <a:gridCol w="4931350"/>
              </a:tblGrid>
              <a:tr h="62485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0" rtl="0" algn="l">
                        <a:spcBef>
                          <a:spcPts val="0"/>
                        </a:spcBef>
                        <a:spcAft>
                          <a:spcPts val="0"/>
                        </a:spcAft>
                        <a:buNone/>
                      </a:pPr>
                      <a:r>
                        <a:rPr lang="en-US" sz="1800">
                          <a:latin typeface="Arial"/>
                          <a:ea typeface="Arial"/>
                          <a:cs typeface="Arial"/>
                          <a:sym typeface="Arial"/>
                        </a:rPr>
                        <a:t>4. </a:t>
                      </a:r>
                      <a:r>
                        <a:rPr lang="en-US" sz="1800">
                          <a:latin typeface="Arial"/>
                          <a:ea typeface="Arial"/>
                          <a:cs typeface="Arial"/>
                          <a:sym typeface="Arial"/>
                        </a:rPr>
                        <a:t>Build teacher capacity to support the core content knowledge emotional/behavioral needs of students </a:t>
                      </a:r>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Attending professional development courses will increase your expertise in your field and, as a result, build confidence in the work you do. This confidence will carry over into the classroom when you come back to your students and share what you learned. </a:t>
                      </a:r>
                      <a:endParaRPr sz="1800" u="none" cap="none" strike="noStrike"/>
                    </a:p>
                  </a:txBody>
                  <a:tcPr marT="45725" marB="45725" marR="91450" marL="91450"/>
                </a:tc>
              </a:tr>
              <a:tr h="1828825">
                <a:tc>
                  <a:txBody>
                    <a:bodyPr/>
                    <a:lstStyle/>
                    <a:p>
                      <a:pPr indent="0" lvl="0" marL="0" rtl="0" algn="l">
                        <a:spcBef>
                          <a:spcPts val="0"/>
                        </a:spcBef>
                        <a:spcAft>
                          <a:spcPts val="0"/>
                        </a:spcAft>
                        <a:buNone/>
                      </a:pPr>
                      <a:r>
                        <a:rPr lang="en-US" sz="1800">
                          <a:latin typeface="Arial"/>
                          <a:ea typeface="Arial"/>
                          <a:cs typeface="Arial"/>
                          <a:sym typeface="Arial"/>
                        </a:rPr>
                        <a:t>5. Sustain family engagement that encourages positive relationships with the school and academic partnerships for children. </a:t>
                      </a:r>
                      <a:endParaRPr sz="2000" u="none" cap="none" strike="noStrike"/>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800">
                          <a:latin typeface="Arial"/>
                          <a:ea typeface="Arial"/>
                          <a:cs typeface="Arial"/>
                          <a:sym typeface="Arial"/>
                        </a:rPr>
                        <a:t>The positive outcome of engaged parents increases the support the academic achievement of students, empowers parents, and improves family well-being. </a:t>
                      </a:r>
                      <a:endParaRPr sz="1750"/>
                    </a:p>
                    <a:p>
                      <a:pPr indent="0" lvl="0" marL="0" marR="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marR="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txBody>
                  <a:tcPr marT="45725" marB="45725" marR="91450" marL="91450"/>
                </a:tc>
              </a:tr>
              <a:tr h="1188725">
                <a:tc>
                  <a:txBody>
                    <a:bodyPr/>
                    <a:lstStyle/>
                    <a:p>
                      <a:pPr indent="0" lvl="0" marL="0" rtl="0" algn="l">
                        <a:spcBef>
                          <a:spcPts val="0"/>
                        </a:spcBef>
                        <a:spcAft>
                          <a:spcPts val="0"/>
                        </a:spcAft>
                        <a:buNone/>
                      </a:pPr>
                      <a:r>
                        <a:rPr lang="en-US" sz="1800">
                          <a:latin typeface="Arial"/>
                          <a:ea typeface="Arial"/>
                          <a:cs typeface="Arial"/>
                          <a:sym typeface="Arial"/>
                        </a:rPr>
                        <a:t>6. Engage in monthly IB trainings for staff </a:t>
                      </a:r>
                      <a:endParaRPr sz="1750" u="none" cap="none" strike="noStrike"/>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800">
                          <a:latin typeface="Arial"/>
                          <a:ea typeface="Arial"/>
                          <a:cs typeface="Arial"/>
                          <a:sym typeface="Arial"/>
                        </a:rPr>
                        <a:t>The IB program is designed to provide students with rigorous course content, but also to help students think, analyze, and collaborate. </a:t>
                      </a:r>
                      <a:endParaRPr u="none" cap="none" strike="noStrike"/>
                    </a:p>
                  </a:txBody>
                  <a:tcPr marT="45725" marB="45725" marR="91450" marL="91450"/>
                </a:tc>
              </a:tr>
              <a:tr h="1310650">
                <a:tc>
                  <a:txBody>
                    <a:bodyPr/>
                    <a:lstStyle/>
                    <a:p>
                      <a:pPr indent="0" lvl="0" marL="0" rtl="0" algn="l">
                        <a:spcBef>
                          <a:spcPts val="0"/>
                        </a:spcBef>
                        <a:spcAft>
                          <a:spcPts val="0"/>
                        </a:spcAft>
                        <a:buNone/>
                      </a:pPr>
                      <a:r>
                        <a:rPr lang="en-US" sz="1800">
                          <a:latin typeface="Arial"/>
                          <a:ea typeface="Arial"/>
                          <a:cs typeface="Arial"/>
                          <a:sym typeface="Arial"/>
                        </a:rPr>
                        <a:t>7. Use data to drive instruction and academic decisions.</a:t>
                      </a:r>
                      <a:endParaRPr sz="1750" u="none" cap="none" strike="noStrike"/>
                    </a:p>
                  </a:txBody>
                  <a:tcPr marT="45725" marB="45725" marR="91450" marL="91450"/>
                </a:tc>
                <a:tc>
                  <a:txBody>
                    <a:bodyPr/>
                    <a:lstStyle/>
                    <a:p>
                      <a:pPr indent="0" lvl="0" marL="0" rtl="0" algn="l">
                        <a:spcBef>
                          <a:spcPts val="0"/>
                        </a:spcBef>
                        <a:spcAft>
                          <a:spcPts val="0"/>
                        </a:spcAft>
                        <a:buClr>
                          <a:schemeClr val="dk1"/>
                        </a:buClr>
                        <a:buFont typeface="Arial"/>
                        <a:buNone/>
                      </a:pPr>
                      <a:r>
                        <a:rPr lang="en-US" sz="2000"/>
                        <a:t>Ensure that students are receiving maximized opportunities for achievement and remediation daily</a:t>
                      </a:r>
                      <a:endParaRPr sz="1750" u="none" cap="none" strike="noStrike"/>
                    </a:p>
                  </a:txBody>
                  <a:tcPr marT="45725" marB="45725" marR="91450" marL="91450"/>
                </a:tc>
              </a:tr>
            </a:tbl>
          </a:graphicData>
        </a:graphic>
      </p:graphicFrame>
      <p:sp>
        <p:nvSpPr>
          <p:cNvPr id="721" name="Google Shape;721;p62"/>
          <p:cNvSpPr txBox="1"/>
          <p:nvPr/>
        </p:nvSpPr>
        <p:spPr>
          <a:xfrm rot="-1509551">
            <a:off x="4309335" y="2609084"/>
            <a:ext cx="3970037" cy="3078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722" name="Google Shape;722;p6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3"/>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729" name="Google Shape;729;p63"/>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30" name="Google Shape;730;p63"/>
          <p:cNvSpPr txBox="1"/>
          <p:nvPr/>
        </p:nvSpPr>
        <p:spPr>
          <a:xfrm>
            <a:off x="4294742" y="2437882"/>
            <a:ext cx="580861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Discussion of Budget Summary</a:t>
            </a:r>
            <a:endParaRPr/>
          </a:p>
          <a:p>
            <a:pPr indent="0" lvl="0" marL="0" marR="0" rtl="0" algn="ctr">
              <a:spcBef>
                <a:spcPts val="0"/>
              </a:spcBef>
              <a:spcAft>
                <a:spcPts val="0"/>
              </a:spcAft>
              <a:buNone/>
            </a:pPr>
            <a:r>
              <a:rPr b="1" lang="en-US" sz="2400">
                <a:solidFill>
                  <a:schemeClr val="dk1"/>
                </a:solidFill>
                <a:latin typeface="Arial Black"/>
                <a:ea typeface="Arial Black"/>
                <a:cs typeface="Arial Black"/>
                <a:sym typeface="Arial Black"/>
              </a:rPr>
              <a:t>(Step 4: Budget Choices)</a:t>
            </a:r>
            <a:endParaRPr/>
          </a:p>
          <a:p>
            <a:pPr indent="0" lvl="0" marL="0" marR="0" rtl="0" algn="ctr">
              <a:spcBef>
                <a:spcPts val="0"/>
              </a:spcBef>
              <a:spcAft>
                <a:spcPts val="0"/>
              </a:spcAft>
              <a:buNone/>
            </a:pPr>
            <a:r>
              <a:t/>
            </a:r>
            <a:endParaRPr b="1" sz="3200">
              <a:solidFill>
                <a:schemeClr val="dk1"/>
              </a:solidFill>
              <a:latin typeface="Arial Black"/>
              <a:ea typeface="Arial Black"/>
              <a:cs typeface="Arial Black"/>
              <a:sym typeface="Arial Black"/>
            </a:endParaRPr>
          </a:p>
        </p:txBody>
      </p:sp>
      <p:sp>
        <p:nvSpPr>
          <p:cNvPr id="731" name="Google Shape;731;p6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4"/>
          <p:cNvSpPr txBox="1"/>
          <p:nvPr>
            <p:ph type="title"/>
          </p:nvPr>
        </p:nvSpPr>
        <p:spPr>
          <a:xfrm>
            <a:off x="2264664" y="457200"/>
            <a:ext cx="8003286" cy="7680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3300"/>
              <a:buFont typeface="Arial Black"/>
              <a:buNone/>
            </a:pPr>
            <a:r>
              <a:rPr b="1" i="1" lang="en-US"/>
              <a:t>EXECUTIVE SUMMARY</a:t>
            </a:r>
            <a:endParaRPr/>
          </a:p>
        </p:txBody>
      </p:sp>
      <p:sp>
        <p:nvSpPr>
          <p:cNvPr id="738" name="Google Shape;738;p64"/>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739" name="Google Shape;739;p64"/>
          <p:cNvGrpSpPr/>
          <p:nvPr/>
        </p:nvGrpSpPr>
        <p:grpSpPr>
          <a:xfrm>
            <a:off x="2071124" y="1601950"/>
            <a:ext cx="9366422" cy="4422172"/>
            <a:chOff x="-25524" y="376665"/>
            <a:chExt cx="8927204" cy="4422172"/>
          </a:xfrm>
        </p:grpSpPr>
        <p:sp>
          <p:nvSpPr>
            <p:cNvPr id="740" name="Google Shape;740;p64"/>
            <p:cNvSpPr/>
            <p:nvPr/>
          </p:nvSpPr>
          <p:spPr>
            <a:xfrm>
              <a:off x="-25524" y="376665"/>
              <a:ext cx="8876157" cy="907755"/>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4"/>
            <p:cNvSpPr/>
            <p:nvPr/>
          </p:nvSpPr>
          <p:spPr>
            <a:xfrm>
              <a:off x="139498" y="680522"/>
              <a:ext cx="300628" cy="30004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4"/>
            <p:cNvSpPr/>
            <p:nvPr/>
          </p:nvSpPr>
          <p:spPr>
            <a:xfrm>
              <a:off x="605149" y="556502"/>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4"/>
            <p:cNvSpPr txBox="1"/>
            <p:nvPr/>
          </p:nvSpPr>
          <p:spPr>
            <a:xfrm>
              <a:off x="605149" y="556502"/>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budget represents an investment plan for our school’s students, employees and the community as a whole.</a:t>
              </a:r>
              <a:endParaRPr/>
            </a:p>
          </p:txBody>
        </p:sp>
        <p:sp>
          <p:nvSpPr>
            <p:cNvPr id="744" name="Google Shape;744;p64"/>
            <p:cNvSpPr/>
            <p:nvPr/>
          </p:nvSpPr>
          <p:spPr>
            <a:xfrm>
              <a:off x="-25524" y="1446374"/>
              <a:ext cx="8876157" cy="84826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4"/>
            <p:cNvSpPr/>
            <p:nvPr/>
          </p:nvSpPr>
          <p:spPr>
            <a:xfrm>
              <a:off x="139498" y="1720484"/>
              <a:ext cx="300628" cy="30004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4"/>
            <p:cNvSpPr/>
            <p:nvPr/>
          </p:nvSpPr>
          <p:spPr>
            <a:xfrm>
              <a:off x="605149" y="1597740"/>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4"/>
            <p:cNvSpPr txBox="1"/>
            <p:nvPr/>
          </p:nvSpPr>
          <p:spPr>
            <a:xfrm>
              <a:off x="605149" y="1597740"/>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budget recommendations are tied directly to the school’s strategic vision and direction.</a:t>
              </a:r>
              <a:endParaRPr/>
            </a:p>
          </p:txBody>
        </p:sp>
        <p:sp>
          <p:nvSpPr>
            <p:cNvPr id="748" name="Google Shape;748;p64"/>
            <p:cNvSpPr/>
            <p:nvPr/>
          </p:nvSpPr>
          <p:spPr>
            <a:xfrm>
              <a:off x="-25524" y="2456588"/>
              <a:ext cx="8876157" cy="83263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4"/>
            <p:cNvSpPr/>
            <p:nvPr/>
          </p:nvSpPr>
          <p:spPr>
            <a:xfrm>
              <a:off x="139498" y="2722883"/>
              <a:ext cx="300628" cy="30004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4"/>
            <p:cNvSpPr/>
            <p:nvPr/>
          </p:nvSpPr>
          <p:spPr>
            <a:xfrm>
              <a:off x="605149" y="2600139"/>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4"/>
            <p:cNvSpPr txBox="1"/>
            <p:nvPr/>
          </p:nvSpPr>
          <p:spPr>
            <a:xfrm>
              <a:off x="605149" y="2600139"/>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proposed budget for the general operations of the school are reflected at </a:t>
              </a:r>
              <a:r>
                <a:rPr b="1" lang="en-US" sz="2400">
                  <a:latin typeface="Calibri"/>
                  <a:ea typeface="Calibri"/>
                  <a:cs typeface="Calibri"/>
                  <a:sym typeface="Calibri"/>
                </a:rPr>
                <a:t>$5,799,261 </a:t>
              </a:r>
              <a:endParaRPr b="1" sz="2400">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EB Garamond"/>
                <a:buNone/>
              </a:pPr>
              <a:r>
                <a:t/>
              </a:r>
              <a:endParaRPr sz="1800">
                <a:solidFill>
                  <a:schemeClr val="dk1"/>
                </a:solidFill>
                <a:latin typeface="EB Garamond"/>
                <a:ea typeface="EB Garamond"/>
                <a:cs typeface="EB Garamond"/>
                <a:sym typeface="EB Garamond"/>
              </a:endParaRPr>
            </a:p>
          </p:txBody>
        </p:sp>
        <p:sp>
          <p:nvSpPr>
            <p:cNvPr id="752" name="Google Shape;752;p64"/>
            <p:cNvSpPr/>
            <p:nvPr/>
          </p:nvSpPr>
          <p:spPr>
            <a:xfrm>
              <a:off x="-25524" y="3451173"/>
              <a:ext cx="8876157" cy="1347664"/>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4"/>
            <p:cNvSpPr/>
            <p:nvPr/>
          </p:nvSpPr>
          <p:spPr>
            <a:xfrm>
              <a:off x="139498" y="3974985"/>
              <a:ext cx="300628" cy="30004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4"/>
            <p:cNvSpPr/>
            <p:nvPr/>
          </p:nvSpPr>
          <p:spPr>
            <a:xfrm>
              <a:off x="496738" y="3852241"/>
              <a:ext cx="8404942"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4"/>
            <p:cNvSpPr txBox="1"/>
            <p:nvPr/>
          </p:nvSpPr>
          <p:spPr>
            <a:xfrm>
              <a:off x="496738" y="3852241"/>
              <a:ext cx="8404942"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investment plan for FY24 accommodates a student population that is projected to be 336  students, which is a increase/decrease of 35  students from FY23.</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6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62" name="Google Shape;762;p65"/>
          <p:cNvSpPr txBox="1"/>
          <p:nvPr/>
        </p:nvSpPr>
        <p:spPr>
          <a:xfrm>
            <a:off x="2257502" y="119423"/>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pic>
        <p:nvPicPr>
          <p:cNvPr id="763" name="Google Shape;763;p65"/>
          <p:cNvPicPr preferRelativeResize="0"/>
          <p:nvPr/>
        </p:nvPicPr>
        <p:blipFill rotWithShape="1">
          <a:blip r:embed="rId3">
            <a:alphaModFix/>
          </a:blip>
          <a:srcRect b="12898" l="2650" r="50768" t="35341"/>
          <a:stretch/>
        </p:blipFill>
        <p:spPr>
          <a:xfrm>
            <a:off x="2399950" y="457200"/>
            <a:ext cx="7091122" cy="6207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6"/>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70" name="Google Shape;770;p66"/>
          <p:cNvSpPr txBox="1"/>
          <p:nvPr/>
        </p:nvSpPr>
        <p:spPr>
          <a:xfrm>
            <a:off x="2257502" y="119423"/>
            <a:ext cx="8229600" cy="390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pic>
        <p:nvPicPr>
          <p:cNvPr id="771" name="Google Shape;771;p66"/>
          <p:cNvPicPr preferRelativeResize="0"/>
          <p:nvPr/>
        </p:nvPicPr>
        <p:blipFill rotWithShape="1">
          <a:blip r:embed="rId3">
            <a:alphaModFix/>
          </a:blip>
          <a:srcRect b="14686" l="0" r="50568" t="36406"/>
          <a:stretch/>
        </p:blipFill>
        <p:spPr>
          <a:xfrm>
            <a:off x="781575" y="854575"/>
            <a:ext cx="10163798" cy="565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778" name="Google Shape;778;p67"/>
          <p:cNvPicPr preferRelativeResize="0"/>
          <p:nvPr/>
        </p:nvPicPr>
        <p:blipFill rotWithShape="1">
          <a:blip r:embed="rId3">
            <a:alphaModFix/>
          </a:blip>
          <a:srcRect b="12738" l="461" r="49913" t="40887"/>
          <a:stretch/>
        </p:blipFill>
        <p:spPr>
          <a:xfrm>
            <a:off x="430063" y="624850"/>
            <a:ext cx="11331874" cy="5956443"/>
          </a:xfrm>
          <a:prstGeom prst="rect">
            <a:avLst/>
          </a:prstGeom>
          <a:noFill/>
          <a:ln>
            <a:noFill/>
          </a:ln>
        </p:spPr>
      </p:pic>
      <p:sp>
        <p:nvSpPr>
          <p:cNvPr id="779" name="Google Shape;779;p67"/>
          <p:cNvSpPr txBox="1"/>
          <p:nvPr/>
        </p:nvSpPr>
        <p:spPr>
          <a:xfrm>
            <a:off x="2257502" y="119423"/>
            <a:ext cx="8229600" cy="390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6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86" name="Google Shape;786;p68"/>
          <p:cNvSpPr txBox="1"/>
          <p:nvPr/>
        </p:nvSpPr>
        <p:spPr>
          <a:xfrm>
            <a:off x="2234406" y="494900"/>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spcBef>
                <a:spcPts val="0"/>
              </a:spcBef>
              <a:spcAft>
                <a:spcPts val="0"/>
              </a:spcAft>
              <a:buClr>
                <a:schemeClr val="dk1"/>
              </a:buClr>
              <a:buSzPct val="100000"/>
              <a:buFont typeface="Arial Black"/>
              <a:buNone/>
            </a:pPr>
            <a:r>
              <a:rPr b="1" lang="en-US" sz="4400">
                <a:solidFill>
                  <a:schemeClr val="dk1"/>
                </a:solidFill>
                <a:latin typeface="Arial Black"/>
                <a:ea typeface="Arial Black"/>
                <a:cs typeface="Arial Black"/>
                <a:sym typeface="Arial Black"/>
              </a:rPr>
              <a:t>School FY24 CARES Allocation</a:t>
            </a:r>
            <a:endParaRPr sz="4400">
              <a:solidFill>
                <a:srgbClr val="000000"/>
              </a:solidFill>
              <a:latin typeface="Calibri"/>
              <a:ea typeface="Calibri"/>
              <a:cs typeface="Calibri"/>
              <a:sym typeface="Calibri"/>
            </a:endParaRPr>
          </a:p>
        </p:txBody>
      </p:sp>
      <p:sp>
        <p:nvSpPr>
          <p:cNvPr id="787" name="Google Shape;787;p68"/>
          <p:cNvSpPr/>
          <p:nvPr/>
        </p:nvSpPr>
        <p:spPr>
          <a:xfrm>
            <a:off x="6181725" y="1628775"/>
            <a:ext cx="2428875" cy="11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pic>
        <p:nvPicPr>
          <p:cNvPr id="788" name="Google Shape;788;p68"/>
          <p:cNvPicPr preferRelativeResize="0"/>
          <p:nvPr/>
        </p:nvPicPr>
        <p:blipFill rotWithShape="1">
          <a:blip r:embed="rId3">
            <a:alphaModFix/>
          </a:blip>
          <a:srcRect b="38974" l="3445" r="38557" t="40833"/>
          <a:stretch/>
        </p:blipFill>
        <p:spPr>
          <a:xfrm>
            <a:off x="188725" y="2008263"/>
            <a:ext cx="11814552" cy="2841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69"/>
          <p:cNvSpPr txBox="1"/>
          <p:nvPr>
            <p:ph type="title"/>
          </p:nvPr>
        </p:nvSpPr>
        <p:spPr>
          <a:xfrm>
            <a:off x="1833970" y="347472"/>
            <a:ext cx="8003286" cy="76809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6"/>
              </a:buClr>
              <a:buSzPct val="183333"/>
              <a:buFont typeface="Arial Black"/>
              <a:buNone/>
            </a:pPr>
            <a:r>
              <a:rPr b="1" i="0" lang="en-US"/>
              <a:t>CARES ALLOCATIONS</a:t>
            </a:r>
            <a:br>
              <a:rPr b="1" i="0" lang="en-US"/>
            </a:br>
            <a:r>
              <a:rPr lang="en-US" sz="1800">
                <a:solidFill>
                  <a:schemeClr val="dk1"/>
                </a:solidFill>
              </a:rPr>
              <a:t>OTHER ALLOWABLE CARES EXPENDITURES INCLUDE:</a:t>
            </a:r>
            <a:br>
              <a:rPr lang="en-US" sz="1800">
                <a:solidFill>
                  <a:schemeClr val="dk1"/>
                </a:solidFill>
              </a:rPr>
            </a:br>
            <a:endParaRPr sz="1800"/>
          </a:p>
        </p:txBody>
      </p:sp>
      <p:sp>
        <p:nvSpPr>
          <p:cNvPr id="794" name="Google Shape;794;p69"/>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795" name="Google Shape;795;p69"/>
          <p:cNvGrpSpPr/>
          <p:nvPr/>
        </p:nvGrpSpPr>
        <p:grpSpPr>
          <a:xfrm>
            <a:off x="800100" y="1658541"/>
            <a:ext cx="10591799" cy="4302918"/>
            <a:chOff x="0" y="696515"/>
            <a:chExt cx="10591799" cy="4302918"/>
          </a:xfrm>
        </p:grpSpPr>
        <p:sp>
          <p:nvSpPr>
            <p:cNvPr id="796" name="Google Shape;796;p69"/>
            <p:cNvSpPr/>
            <p:nvPr/>
          </p:nvSpPr>
          <p:spPr>
            <a:xfrm>
              <a:off x="0"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9"/>
            <p:cNvSpPr txBox="1"/>
            <p:nvPr/>
          </p:nvSpPr>
          <p:spPr>
            <a:xfrm>
              <a:off x="0"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Technology Support:</a:t>
              </a:r>
              <a:r>
                <a:rPr lang="en-US" sz="1400">
                  <a:solidFill>
                    <a:schemeClr val="dk1"/>
                  </a:solidFill>
                  <a:latin typeface="EB Garamond"/>
                  <a:ea typeface="EB Garamond"/>
                  <a:cs typeface="EB Garamond"/>
                  <a:sym typeface="EB Garamond"/>
                </a:rPr>
                <a:t> Software, assistive technology, online learning platforms, subscriptions. </a:t>
              </a:r>
              <a:endParaRPr/>
            </a:p>
          </p:txBody>
        </p:sp>
        <p:sp>
          <p:nvSpPr>
            <p:cNvPr id="798" name="Google Shape;798;p69"/>
            <p:cNvSpPr/>
            <p:nvPr/>
          </p:nvSpPr>
          <p:spPr>
            <a:xfrm>
              <a:off x="3640931"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9"/>
            <p:cNvSpPr txBox="1"/>
            <p:nvPr/>
          </p:nvSpPr>
          <p:spPr>
            <a:xfrm>
              <a:off x="3640931"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Mental and Physical Health: </a:t>
              </a:r>
              <a:r>
                <a:rPr lang="en-US" sz="1400">
                  <a:solidFill>
                    <a:schemeClr val="dk1"/>
                  </a:solidFill>
                  <a:latin typeface="EB Garamond"/>
                  <a:ea typeface="EB Garamond"/>
                  <a:cs typeface="EB Garamond"/>
                  <a:sym typeface="EB Garamond"/>
                </a:rPr>
                <a:t>Cover the costs of additional counseling, telehealth, therapeutic services, and wraparound services and supports (contracted hours, professional learning, programs)</a:t>
              </a:r>
              <a:endParaRPr/>
            </a:p>
          </p:txBody>
        </p:sp>
        <p:sp>
          <p:nvSpPr>
            <p:cNvPr id="800" name="Google Shape;800;p69"/>
            <p:cNvSpPr/>
            <p:nvPr/>
          </p:nvSpPr>
          <p:spPr>
            <a:xfrm>
              <a:off x="7281862"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9"/>
            <p:cNvSpPr txBox="1"/>
            <p:nvPr/>
          </p:nvSpPr>
          <p:spPr>
            <a:xfrm>
              <a:off x="7281862"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Supplemental Learning: </a:t>
              </a:r>
              <a:r>
                <a:rPr lang="en-US" sz="1400">
                  <a:solidFill>
                    <a:schemeClr val="dk1"/>
                  </a:solidFill>
                  <a:latin typeface="EB Garamond"/>
                  <a:ea typeface="EB Garamond"/>
                  <a:cs typeface="EB Garamond"/>
                  <a:sym typeface="EB Garamond"/>
                </a:rPr>
                <a:t>Cover costs of remediation, and/or enrichment opportunities during the school year for students (afterschool programs, additional pay for teachers and staff, transportation). </a:t>
              </a:r>
              <a:endParaRPr/>
            </a:p>
          </p:txBody>
        </p:sp>
        <p:sp>
          <p:nvSpPr>
            <p:cNvPr id="802" name="Google Shape;802;p69"/>
            <p:cNvSpPr/>
            <p:nvPr/>
          </p:nvSpPr>
          <p:spPr>
            <a:xfrm>
              <a:off x="0"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69"/>
            <p:cNvSpPr txBox="1"/>
            <p:nvPr/>
          </p:nvSpPr>
          <p:spPr>
            <a:xfrm>
              <a:off x="0"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Professional Development: </a:t>
              </a:r>
              <a:r>
                <a:rPr lang="en-US" sz="1400">
                  <a:solidFill>
                    <a:schemeClr val="dk1"/>
                  </a:solidFill>
                  <a:latin typeface="EB Garamond"/>
                  <a:ea typeface="EB Garamond"/>
                  <a:cs typeface="EB Garamond"/>
                  <a:sym typeface="EB Garamond"/>
                </a:rPr>
                <a:t>Cover costs of additional professional development for school leaders, teachers, and staff (trainings, extended professional development days, consultants, programs). </a:t>
              </a:r>
              <a:endParaRPr/>
            </a:p>
          </p:txBody>
        </p:sp>
        <p:sp>
          <p:nvSpPr>
            <p:cNvPr id="804" name="Google Shape;804;p69"/>
            <p:cNvSpPr/>
            <p:nvPr/>
          </p:nvSpPr>
          <p:spPr>
            <a:xfrm>
              <a:off x="3640931"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9"/>
            <p:cNvSpPr txBox="1"/>
            <p:nvPr/>
          </p:nvSpPr>
          <p:spPr>
            <a:xfrm>
              <a:off x="3640931"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At-risk Student Populations: </a:t>
              </a:r>
              <a:r>
                <a:rPr lang="en-US" sz="1400">
                  <a:solidFill>
                    <a:schemeClr val="dk1"/>
                  </a:solidFill>
                  <a:latin typeface="EB Garamond"/>
                  <a:ea typeface="EB Garamond"/>
                  <a:cs typeface="EB Garamond"/>
                  <a:sym typeface="EB Garamond"/>
                </a:rPr>
                <a:t>Cover costs of school specific activities, services, supports, programs, and/or targeted interventions directly addressing the needs of low-income students, SWD, racial &amp; ethnic minorities, ELL, migrant &amp; homeless students, and students in foster care. </a:t>
              </a:r>
              <a:endParaRPr/>
            </a:p>
          </p:txBody>
        </p:sp>
        <p:sp>
          <p:nvSpPr>
            <p:cNvPr id="806" name="Google Shape;806;p69"/>
            <p:cNvSpPr/>
            <p:nvPr/>
          </p:nvSpPr>
          <p:spPr>
            <a:xfrm>
              <a:off x="7281862"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69"/>
            <p:cNvSpPr txBox="1"/>
            <p:nvPr/>
          </p:nvSpPr>
          <p:spPr>
            <a:xfrm>
              <a:off x="7281862"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Continuity of Core Staff and Services. </a:t>
              </a:r>
              <a:r>
                <a:rPr lang="en-US" sz="1400">
                  <a:solidFill>
                    <a:schemeClr val="dk1"/>
                  </a:solidFill>
                  <a:latin typeface="EB Garamond"/>
                  <a:ea typeface="EB Garamond"/>
                  <a:cs typeface="EB Garamond"/>
                  <a:sym typeface="EB Garamond"/>
                </a:rPr>
                <a:t>Restore any potential LEA FY22 budget reductions due to decreased state and/or local revenue.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2" name="Shape 812"/>
        <p:cNvGrpSpPr/>
        <p:nvPr/>
      </p:nvGrpSpPr>
      <p:grpSpPr>
        <a:xfrm>
          <a:off x="0" y="0"/>
          <a:ext cx="0" cy="0"/>
          <a:chOff x="0" y="0"/>
          <a:chExt cx="0" cy="0"/>
        </a:xfrm>
      </p:grpSpPr>
      <p:sp>
        <p:nvSpPr>
          <p:cNvPr id="813" name="Google Shape;813;p70"/>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814" name="Google Shape;814;p70"/>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January</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Budget Allocation Meeting (Jan. 24</a:t>
            </a:r>
            <a:r>
              <a:rPr baseline="30000" lang="en-US" sz="2000">
                <a:solidFill>
                  <a:srgbClr val="3A3838"/>
                </a:solidFill>
              </a:rPr>
              <a:t>th</a:t>
            </a:r>
            <a:r>
              <a:rPr lang="en-US" sz="2000">
                <a:solidFill>
                  <a:srgbClr val="3A3838"/>
                </a:solidFill>
              </a:rPr>
              <a:t>-early February)</a:t>
            </a:r>
            <a:endParaRPr/>
          </a:p>
          <a:p>
            <a:pPr indent="-342900" lvl="0" marL="342900" rtl="0" algn="l">
              <a:lnSpc>
                <a:spcPct val="150000"/>
              </a:lnSpc>
              <a:spcBef>
                <a:spcPts val="75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One-on-one Associate Superintendent discussions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Cluster Planning Session (positions sharing, cluster alignment, etc.)</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Program Manager discussions and approvals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Feedback Meeting(s) </a:t>
            </a:r>
            <a:r>
              <a:rPr b="1" lang="en-US" sz="2000">
                <a:solidFill>
                  <a:srgbClr val="3A3838"/>
                </a:solidFill>
              </a:rPr>
              <a:t>before</a:t>
            </a:r>
            <a:r>
              <a:rPr lang="en-US" sz="2000">
                <a:solidFill>
                  <a:srgbClr val="3A3838"/>
                </a:solidFill>
              </a:rPr>
              <a:t> principal’s staffing conference</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815" name="Google Shape;815;p70"/>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71"/>
          <p:cNvSpPr txBox="1"/>
          <p:nvPr>
            <p:ph type="title"/>
          </p:nvPr>
        </p:nvSpPr>
        <p:spPr>
          <a:xfrm>
            <a:off x="3429000" y="861068"/>
            <a:ext cx="8762999"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5000"/>
              <a:buFont typeface="Arial Black"/>
              <a:buNone/>
            </a:pPr>
            <a:r>
              <a:rPr lang="en-US" sz="5000"/>
              <a:t>QUESTIONS? </a:t>
            </a:r>
            <a:endParaRPr/>
          </a:p>
        </p:txBody>
      </p:sp>
      <p:sp>
        <p:nvSpPr>
          <p:cNvPr id="822" name="Google Shape;822;p71"/>
          <p:cNvSpPr txBox="1"/>
          <p:nvPr>
            <p:ph idx="1" type="body"/>
          </p:nvPr>
        </p:nvSpPr>
        <p:spPr>
          <a:xfrm>
            <a:off x="3429001" y="5253178"/>
            <a:ext cx="8763000"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2100"/>
              <a:buNone/>
            </a:pPr>
            <a:r>
              <a:rPr lang="en-US" sz="2100"/>
              <a:t>Thank you for your time and attention.  </a:t>
            </a:r>
            <a:endParaRPr/>
          </a:p>
        </p:txBody>
      </p:sp>
      <p:sp>
        <p:nvSpPr>
          <p:cNvPr id="823" name="Google Shape;823;p7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824" name="Google Shape;824;p71"/>
          <p:cNvPicPr preferRelativeResize="0"/>
          <p:nvPr/>
        </p:nvPicPr>
        <p:blipFill rotWithShape="1">
          <a:blip r:embed="rId3">
            <a:alphaModFix/>
          </a:blip>
          <a:srcRect b="0" l="0" r="0" t="0"/>
          <a:stretch/>
        </p:blipFill>
        <p:spPr>
          <a:xfrm>
            <a:off x="5860255" y="2038089"/>
            <a:ext cx="3900488" cy="2578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4"/>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570" name="Google Shape;570;p54"/>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571" name="Google Shape;571;p54"/>
          <p:cNvGrpSpPr/>
          <p:nvPr/>
        </p:nvGrpSpPr>
        <p:grpSpPr>
          <a:xfrm>
            <a:off x="1472755" y="2046260"/>
            <a:ext cx="9785222" cy="3479854"/>
            <a:chOff x="133921" y="874685"/>
            <a:chExt cx="9785222" cy="3479854"/>
          </a:xfrm>
        </p:grpSpPr>
        <p:sp>
          <p:nvSpPr>
            <p:cNvPr id="572" name="Google Shape;572;p54"/>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4"/>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4"/>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4"/>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576" name="Google Shape;576;p54"/>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4"/>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4"/>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4"/>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580" name="Google Shape;580;p54"/>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4"/>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4"/>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4"/>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584" name="Google Shape;584;p54"/>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4"/>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4"/>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4"/>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72"/>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PEYTON FOREST BUDGET FEEDBACK MEETING</a:t>
            </a:r>
            <a:endParaRPr/>
          </a:p>
        </p:txBody>
      </p:sp>
      <p:sp>
        <p:nvSpPr>
          <p:cNvPr id="830" name="Google Shape;830;p72"/>
          <p:cNvSpPr txBox="1"/>
          <p:nvPr>
            <p:ph idx="1" type="body"/>
          </p:nvPr>
        </p:nvSpPr>
        <p:spPr>
          <a:xfrm>
            <a:off x="3695700" y="4539194"/>
            <a:ext cx="4800600" cy="512064"/>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1600"/>
              <a:buNone/>
            </a:pPr>
            <a:r>
              <a:rPr i="1" lang="en-US" sz="1600"/>
              <a:t>To be presented to GO Team </a:t>
            </a:r>
            <a:r>
              <a:rPr b="1" i="1" lang="en-US" sz="1600">
                <a:solidFill>
                  <a:schemeClr val="accent4"/>
                </a:solidFill>
              </a:rPr>
              <a:t>BEFORE</a:t>
            </a:r>
            <a:r>
              <a:rPr i="1" lang="en-US" sz="1600"/>
              <a:t> the school staffing conference</a:t>
            </a:r>
            <a:endParaRPr/>
          </a:p>
        </p:txBody>
      </p:sp>
      <p:sp>
        <p:nvSpPr>
          <p:cNvPr id="831" name="Google Shape;831;p72"/>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pic>
        <p:nvPicPr>
          <p:cNvPr id="837" name="Google Shape;837;p73"/>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838" name="Google Shape;838;p73"/>
          <p:cNvGrpSpPr/>
          <p:nvPr/>
        </p:nvGrpSpPr>
        <p:grpSpPr>
          <a:xfrm>
            <a:off x="2450852" y="1639914"/>
            <a:ext cx="7288380" cy="2466229"/>
            <a:chOff x="138196" y="1326"/>
            <a:chExt cx="7288380" cy="2466229"/>
          </a:xfrm>
        </p:grpSpPr>
        <p:sp>
          <p:nvSpPr>
            <p:cNvPr id="839" name="Google Shape;839;p73"/>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3"/>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3"/>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1                             </a:t>
              </a:r>
              <a:r>
                <a:rPr lang="en-US" sz="1400">
                  <a:solidFill>
                    <a:schemeClr val="dk1"/>
                  </a:solidFill>
                  <a:latin typeface="Arial"/>
                  <a:ea typeface="Arial"/>
                  <a:cs typeface="Arial"/>
                  <a:sym typeface="Arial"/>
                </a:rPr>
                <a:t>Review and </a:t>
              </a:r>
              <a:r>
                <a:rPr b="0" lang="en-US" sz="1400">
                  <a:solidFill>
                    <a:schemeClr val="dk1"/>
                  </a:solidFill>
                  <a:latin typeface="Arial"/>
                  <a:ea typeface="Arial"/>
                  <a:cs typeface="Arial"/>
                  <a:sym typeface="Arial"/>
                </a:rPr>
                <a:t>Update </a:t>
              </a:r>
              <a:r>
                <a:rPr lang="en-US" sz="1400">
                  <a:solidFill>
                    <a:schemeClr val="dk1"/>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842" name="Google Shape;842;p73"/>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3"/>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3"/>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3"/>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2 </a:t>
              </a:r>
              <a:r>
                <a:rPr b="0" lang="en-US" sz="1400">
                  <a:solidFill>
                    <a:schemeClr val="dk1"/>
                  </a:solidFill>
                  <a:latin typeface="Arial"/>
                  <a:ea typeface="Arial"/>
                  <a:cs typeface="Arial"/>
                  <a:sym typeface="Arial"/>
                </a:rPr>
                <a:t>Pri</a:t>
              </a:r>
              <a:r>
                <a:rPr lang="en-US" sz="1400">
                  <a:solidFill>
                    <a:schemeClr val="dk1"/>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a:t>
              </a:r>
              <a:r>
                <a:rPr baseline="30000" lang="en-US" sz="1200">
                  <a:solidFill>
                    <a:srgbClr val="FF0000"/>
                  </a:solidFill>
                  <a:latin typeface="Calibri"/>
                  <a:ea typeface="Calibri"/>
                  <a:cs typeface="Calibri"/>
                  <a:sym typeface="Calibri"/>
                </a:rPr>
                <a:t> </a:t>
              </a:r>
              <a:endParaRPr sz="1200">
                <a:solidFill>
                  <a:srgbClr val="FF0000"/>
                </a:solidFill>
                <a:latin typeface="Arial"/>
                <a:ea typeface="Arial"/>
                <a:cs typeface="Arial"/>
                <a:sym typeface="Arial"/>
              </a:endParaRPr>
            </a:p>
          </p:txBody>
        </p:sp>
        <p:sp>
          <p:nvSpPr>
            <p:cNvPr id="846" name="Google Shape;846;p73"/>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3"/>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3"/>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3"/>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3              </a:t>
              </a:r>
              <a:r>
                <a:rPr lang="en-US" sz="1400">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chemeClr val="dk1"/>
                </a:solidFill>
                <a:latin typeface="Arial"/>
                <a:ea typeface="Arial"/>
                <a:cs typeface="Arial"/>
                <a:sym typeface="Arial"/>
              </a:endParaRPr>
            </a:p>
          </p:txBody>
        </p:sp>
        <p:sp>
          <p:nvSpPr>
            <p:cNvPr id="850" name="Google Shape;850;p73"/>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3"/>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3"/>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3"/>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4         </a:t>
              </a:r>
              <a:r>
                <a:rPr lang="en-US" sz="1400">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endParaRPr sz="1200">
                <a:solidFill>
                  <a:srgbClr val="FF0000"/>
                </a:solidFill>
                <a:latin typeface="Arial"/>
                <a:ea typeface="Arial"/>
                <a:cs typeface="Arial"/>
                <a:sym typeface="Arial"/>
              </a:endParaRPr>
            </a:p>
          </p:txBody>
        </p:sp>
        <p:sp>
          <p:nvSpPr>
            <p:cNvPr id="854" name="Google Shape;854;p73"/>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3"/>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3"/>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3"/>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GO Team Feedback Session: Draft Budget Presented &amp; Discussed </a:t>
              </a:r>
              <a:r>
                <a:rPr lang="en-US" sz="1200">
                  <a:solidFill>
                    <a:srgbClr val="FF0000"/>
                  </a:solidFill>
                  <a:latin typeface="Calibri"/>
                  <a:ea typeface="Calibri"/>
                  <a:cs typeface="Calibri"/>
                  <a:sym typeface="Calibri"/>
                </a:rPr>
                <a:t>February – </a:t>
              </a:r>
              <a:r>
                <a:rPr lang="en-US" sz="1200">
                  <a:solidFill>
                    <a:srgbClr val="FF0000"/>
                  </a:solidFill>
                  <a:highlight>
                    <a:srgbClr val="FFFF00"/>
                  </a:highlight>
                  <a:latin typeface="Calibri"/>
                  <a:ea typeface="Calibri"/>
                  <a:cs typeface="Calibri"/>
                  <a:sym typeface="Calibri"/>
                </a:rPr>
                <a:t>multiple meetings</a:t>
              </a:r>
              <a:r>
                <a:rPr lang="en-US" sz="1200">
                  <a:solidFill>
                    <a:srgbClr val="FF0000"/>
                  </a:solidFill>
                  <a:latin typeface="Calibri"/>
                  <a:ea typeface="Calibri"/>
                  <a:cs typeface="Calibri"/>
                  <a:sym typeface="Calibri"/>
                </a:rPr>
                <a:t>, if necessary</a:t>
              </a:r>
              <a:endParaRPr/>
            </a:p>
          </p:txBody>
        </p:sp>
        <p:sp>
          <p:nvSpPr>
            <p:cNvPr id="858" name="Google Shape;858;p73"/>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3"/>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3"/>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3"/>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6               </a:t>
              </a:r>
              <a:r>
                <a:rPr b="0" lang="en-US" sz="1400">
                  <a:solidFill>
                    <a:schemeClr val="dk1"/>
                  </a:solidFill>
                  <a:latin typeface="Arial"/>
                  <a:ea typeface="Arial"/>
                  <a:cs typeface="Arial"/>
                  <a:sym typeface="Arial"/>
                </a:rPr>
                <a:t>Principals:</a:t>
              </a:r>
              <a:r>
                <a:rPr b="1" lang="en-US" sz="1600">
                  <a:solidFill>
                    <a:schemeClr val="dk1"/>
                  </a:solidFill>
                  <a:latin typeface="Arial"/>
                  <a:ea typeface="Arial"/>
                  <a:cs typeface="Arial"/>
                  <a:sym typeface="Arial"/>
                </a:rPr>
                <a:t> </a:t>
              </a:r>
              <a:r>
                <a:rPr b="0" lang="en-US" sz="1400">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862" name="Google Shape;862;p73"/>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3"/>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3"/>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3"/>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7      </a:t>
              </a:r>
              <a:r>
                <a:rPr lang="en-US" sz="1400">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pic>
        <p:nvPicPr>
          <p:cNvPr descr="Image result for you are here" id="866" name="Google Shape;866;p73"/>
          <p:cNvPicPr preferRelativeResize="0"/>
          <p:nvPr/>
        </p:nvPicPr>
        <p:blipFill rotWithShape="1">
          <a:blip r:embed="rId4">
            <a:alphaModFix/>
          </a:blip>
          <a:srcRect b="0" l="0" r="0" t="0"/>
          <a:stretch/>
        </p:blipFill>
        <p:spPr>
          <a:xfrm>
            <a:off x="6875801" y="1261478"/>
            <a:ext cx="570059" cy="831576"/>
          </a:xfrm>
          <a:prstGeom prst="rect">
            <a:avLst/>
          </a:prstGeom>
          <a:noFill/>
          <a:ln>
            <a:noFill/>
          </a:ln>
        </p:spPr>
      </p:pic>
      <p:sp>
        <p:nvSpPr>
          <p:cNvPr id="867" name="Google Shape;867;p73"/>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Calibri"/>
              <a:buNone/>
            </a:pPr>
            <a:r>
              <a:rPr b="1" i="0" lang="en-US" sz="1050" u="none" cap="none" strike="noStrike">
                <a:solidFill>
                  <a:srgbClr val="000000"/>
                </a:solidFill>
                <a:latin typeface="Calibri"/>
                <a:ea typeface="Calibri"/>
                <a:cs typeface="Calibri"/>
                <a:sym typeface="Calibri"/>
              </a:rPr>
              <a:t>GO Teams are encouraged to have ongoing conversations</a:t>
            </a:r>
            <a:endParaRPr/>
          </a:p>
        </p:txBody>
      </p:sp>
      <p:sp>
        <p:nvSpPr>
          <p:cNvPr id="868" name="Google Shape;868;p73"/>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Trebuchet MS"/>
              <a:buNone/>
            </a:pPr>
            <a:r>
              <a:rPr b="1" i="0" lang="en-US" sz="3000" u="none" cap="none" strike="noStrike">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4"/>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Meetings</a:t>
            </a:r>
            <a:endParaRPr/>
          </a:p>
        </p:txBody>
      </p:sp>
      <p:sp>
        <p:nvSpPr>
          <p:cNvPr id="874" name="Google Shape;874;p74"/>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875" name="Google Shape;875;p7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75"/>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882" name="Google Shape;882;p75"/>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883" name="Google Shape;883;p75"/>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884" name="Google Shape;884;p75"/>
          <p:cNvGraphicFramePr/>
          <p:nvPr/>
        </p:nvGraphicFramePr>
        <p:xfrm>
          <a:off x="1964016" y="983679"/>
          <a:ext cx="3000000" cy="3000000"/>
        </p:xfrm>
        <a:graphic>
          <a:graphicData uri="http://schemas.openxmlformats.org/drawingml/2006/table">
            <a:tbl>
              <a:tblPr bandRow="1" firstRow="1">
                <a:noFill/>
                <a:tableStyleId>{0295229E-7333-4225-8EC2-1E7B5FB05D48}</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0" rtl="0" algn="l">
                        <a:spcBef>
                          <a:spcPts val="0"/>
                        </a:spcBef>
                        <a:spcAft>
                          <a:spcPts val="0"/>
                        </a:spcAft>
                        <a:buNone/>
                      </a:pPr>
                      <a:r>
                        <a:rPr lang="en-US" sz="1800">
                          <a:latin typeface="Arial"/>
                          <a:ea typeface="Arial"/>
                          <a:cs typeface="Arial"/>
                          <a:sym typeface="Arial"/>
                        </a:rPr>
                        <a:t>Implement a Whole-Child system of supports that integrates social-emotional learning, behavior, wellness, and comprehensive academic intervention plans </a:t>
                      </a:r>
                      <a:endParaRPr sz="1800">
                        <a:latin typeface="Arial"/>
                        <a:ea typeface="Arial"/>
                        <a:cs typeface="Arial"/>
                        <a:sym typeface="Arial"/>
                      </a:endParaRPr>
                    </a:p>
                    <a:p>
                      <a:pPr indent="0" lvl="0" marL="0" marR="0" rtl="0" algn="ctr">
                        <a:spcBef>
                          <a:spcPts val="0"/>
                        </a:spcBef>
                        <a:spcAft>
                          <a:spcPts val="0"/>
                        </a:spcAft>
                        <a:buNone/>
                      </a:pPr>
                      <a:r>
                        <a:t/>
                      </a:r>
                      <a:endParaRPr/>
                    </a:p>
                  </a:txBody>
                  <a:tcPr marT="45725" marB="45725" marR="91450" marL="91450"/>
                </a:tc>
                <a:tc>
                  <a:txBody>
                    <a:bodyPr/>
                    <a:lstStyle/>
                    <a:p>
                      <a:pPr indent="0" lvl="0" marL="0" marR="0" rtl="0" algn="l">
                        <a:spcBef>
                          <a:spcPts val="0"/>
                        </a:spcBef>
                        <a:spcAft>
                          <a:spcPts val="0"/>
                        </a:spcAft>
                        <a:buNone/>
                      </a:pPr>
                      <a:r>
                        <a:rPr lang="en-US" sz="1750"/>
                        <a:t>Data shows that students with strong SEL competencies have greater academic achievement within K-12 and college. Fostering SEL as early as pre-school has both immediate and long-term impact. </a:t>
                      </a:r>
                      <a:endParaRPr sz="1750" u="none" cap="none" strike="noStrike"/>
                    </a:p>
                  </a:txBody>
                  <a:tcPr marT="45725" marB="45725" marR="91450" marL="91450"/>
                </a:tc>
              </a:tr>
              <a:tr h="1101075">
                <a:tc>
                  <a:txBody>
                    <a:bodyPr/>
                    <a:lstStyle/>
                    <a:p>
                      <a:pPr indent="0" lvl="0" marL="0" rtl="0" algn="l">
                        <a:spcBef>
                          <a:spcPts val="0"/>
                        </a:spcBef>
                        <a:spcAft>
                          <a:spcPts val="0"/>
                        </a:spcAft>
                        <a:buNone/>
                      </a:pPr>
                      <a:r>
                        <a:rPr lang="en-US" sz="1800">
                          <a:latin typeface="Arial"/>
                          <a:ea typeface="Arial"/>
                          <a:cs typeface="Arial"/>
                          <a:sym typeface="Arial"/>
                        </a:rPr>
                        <a:t>Increase student attendance &amp; engagement </a:t>
                      </a:r>
                      <a:endParaRPr sz="1800">
                        <a:latin typeface="Arial"/>
                        <a:ea typeface="Arial"/>
                        <a:cs typeface="Arial"/>
                        <a:sym typeface="Arial"/>
                      </a:endParaRPr>
                    </a:p>
                    <a:p>
                      <a:pPr indent="0" lvl="0" marL="0" marR="0" rtl="0" algn="l">
                        <a:spcBef>
                          <a:spcPts val="0"/>
                        </a:spcBef>
                        <a:spcAft>
                          <a:spcPts val="0"/>
                        </a:spcAft>
                        <a:buNone/>
                      </a:pPr>
                      <a:r>
                        <a:t/>
                      </a:r>
                      <a:endParaRPr sz="1750"/>
                    </a:p>
                  </a:txBody>
                  <a:tcPr marT="45725" marB="45725" marR="91450" marL="91450"/>
                </a:tc>
                <a:tc>
                  <a:txBody>
                    <a:bodyPr/>
                    <a:lstStyle/>
                    <a:p>
                      <a:pPr indent="0" lvl="0" marL="0" rtl="0" algn="l">
                        <a:spcBef>
                          <a:spcPts val="0"/>
                        </a:spcBef>
                        <a:spcAft>
                          <a:spcPts val="0"/>
                        </a:spcAft>
                        <a:buNone/>
                      </a:pPr>
                      <a:r>
                        <a:rPr lang="en-US" sz="1750"/>
                        <a:t>Students who attend school regularly have been shown to achieve at higher levels than students who do not have regular attendance.</a:t>
                      </a:r>
                      <a:endParaRPr/>
                    </a:p>
                  </a:txBody>
                  <a:tcPr marT="45725" marB="45725" marR="91450" marL="91450"/>
                </a:tc>
              </a:tr>
              <a:tr h="2115250">
                <a:tc>
                  <a:txBody>
                    <a:bodyPr/>
                    <a:lstStyle/>
                    <a:p>
                      <a:pPr indent="0" lvl="0" marL="0" marR="0" rtl="0" algn="l">
                        <a:spcBef>
                          <a:spcPts val="0"/>
                        </a:spcBef>
                        <a:spcAft>
                          <a:spcPts val="0"/>
                        </a:spcAft>
                        <a:buNone/>
                      </a:pPr>
                      <a:r>
                        <a:rPr lang="en-US" sz="1800">
                          <a:latin typeface="Arial"/>
                          <a:ea typeface="Arial"/>
                          <a:cs typeface="Arial"/>
                          <a:sym typeface="Arial"/>
                        </a:rPr>
                        <a:t>Increase academic achievement in core subject areas. </a:t>
                      </a:r>
                      <a:endParaRPr sz="1800">
                        <a:latin typeface="Arial"/>
                        <a:ea typeface="Arial"/>
                        <a:cs typeface="Arial"/>
                        <a:sym typeface="Arial"/>
                      </a:endParaRPr>
                    </a:p>
                    <a:p>
                      <a:pPr indent="0" lvl="0" marL="0" marR="0" rtl="0" algn="l">
                        <a:spcBef>
                          <a:spcPts val="0"/>
                        </a:spcBef>
                        <a:spcAft>
                          <a:spcPts val="0"/>
                        </a:spcAft>
                        <a:buNone/>
                      </a:pPr>
                      <a:r>
                        <a:t/>
                      </a:r>
                      <a:endParaRPr sz="1800">
                        <a:latin typeface="Arial"/>
                        <a:ea typeface="Arial"/>
                        <a:cs typeface="Arial"/>
                        <a:sym typeface="Arial"/>
                      </a:endParaRPr>
                    </a:p>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c>
                  <a:txBody>
                    <a:bodyPr/>
                    <a:lstStyle/>
                    <a:p>
                      <a:pPr indent="0" lvl="0" marL="0" rtl="0" algn="l">
                        <a:spcBef>
                          <a:spcPts val="0"/>
                        </a:spcBef>
                        <a:spcAft>
                          <a:spcPts val="0"/>
                        </a:spcAft>
                        <a:buNone/>
                      </a:pPr>
                      <a:r>
                        <a:rPr lang="en-US" sz="1800">
                          <a:latin typeface="Arial"/>
                          <a:ea typeface="Arial"/>
                          <a:cs typeface="Arial"/>
                          <a:sym typeface="Arial"/>
                        </a:rPr>
                        <a:t>Data shows that increased academic support yields higher student achievement regardless of socioeconomic status, ethnic of racial background, or a parent's educational level. </a:t>
                      </a:r>
                      <a:endParaRPr>
                        <a:solidFill>
                          <a:srgbClr val="333333"/>
                        </a:solidFill>
                        <a:highlight>
                          <a:srgbClr val="FFFFFF"/>
                        </a:highlight>
                        <a:latin typeface="Arial"/>
                        <a:ea typeface="Arial"/>
                        <a:cs typeface="Arial"/>
                        <a:sym typeface="Arial"/>
                      </a:endParaRPr>
                    </a:p>
                    <a:p>
                      <a:pPr indent="0" lvl="0" marL="0" marR="0" rtl="0" algn="l">
                        <a:spcBef>
                          <a:spcPts val="0"/>
                        </a:spcBef>
                        <a:spcAft>
                          <a:spcPts val="0"/>
                        </a:spcAft>
                        <a:buNone/>
                      </a:pPr>
                      <a:r>
                        <a:t/>
                      </a:r>
                      <a:endParaRPr sz="1750"/>
                    </a:p>
                  </a:txBody>
                  <a:tcPr marT="45725" marB="45725" marR="91450" marL="91450"/>
                </a:tc>
              </a:tr>
            </a:tbl>
          </a:graphicData>
        </a:graphic>
      </p:graphicFrame>
      <p:sp>
        <p:nvSpPr>
          <p:cNvPr id="885" name="Google Shape;885;p75"/>
          <p:cNvSpPr txBox="1"/>
          <p:nvPr/>
        </p:nvSpPr>
        <p:spPr>
          <a:xfrm rot="-1509551">
            <a:off x="4309335" y="2609084"/>
            <a:ext cx="3970037" cy="3078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886" name="Google Shape;886;p75"/>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chemeClr val="accent6"/>
                </a:solidFill>
                <a:latin typeface="Arial"/>
                <a:ea typeface="Arial"/>
                <a:cs typeface="Arial"/>
                <a:sym typeface="Arial"/>
              </a:rPr>
              <a:t>‹#›</a:t>
            </a:fld>
            <a:endParaRPr sz="900">
              <a:solidFill>
                <a:schemeClr val="accent6"/>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76"/>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893" name="Google Shape;893;p76"/>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894" name="Google Shape;894;p76"/>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FY24 Budget Parameters</a:t>
            </a:r>
            <a:endParaRPr/>
          </a:p>
        </p:txBody>
      </p:sp>
      <p:graphicFrame>
        <p:nvGraphicFramePr>
          <p:cNvPr id="895" name="Google Shape;895;p76"/>
          <p:cNvGraphicFramePr/>
          <p:nvPr/>
        </p:nvGraphicFramePr>
        <p:xfrm>
          <a:off x="1342640" y="997201"/>
          <a:ext cx="3000000" cy="3000000"/>
        </p:xfrm>
        <a:graphic>
          <a:graphicData uri="http://schemas.openxmlformats.org/drawingml/2006/table">
            <a:tbl>
              <a:tblPr bandRow="1" firstRow="1">
                <a:noFill/>
                <a:tableStyleId>{0295229E-7333-4225-8EC2-1E7B5FB05D48}</a:tableStyleId>
              </a:tblPr>
              <a:tblGrid>
                <a:gridCol w="4931350"/>
                <a:gridCol w="4931350"/>
              </a:tblGrid>
              <a:tr h="62485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0" rtl="0" algn="l">
                        <a:spcBef>
                          <a:spcPts val="0"/>
                        </a:spcBef>
                        <a:spcAft>
                          <a:spcPts val="0"/>
                        </a:spcAft>
                        <a:buNone/>
                      </a:pPr>
                      <a:r>
                        <a:rPr lang="en-US" sz="1800">
                          <a:latin typeface="Arial"/>
                          <a:ea typeface="Arial"/>
                          <a:cs typeface="Arial"/>
                          <a:sym typeface="Arial"/>
                        </a:rPr>
                        <a:t>Build teacher capacity to support the core content knowledge emotional/behavioral needs of students </a:t>
                      </a:r>
                      <a:endParaRPr/>
                    </a:p>
                  </a:txBody>
                  <a:tcPr marT="45725" marB="45725" marR="91450" marL="91450"/>
                </a:tc>
                <a:tc>
                  <a:txBody>
                    <a:bodyPr/>
                    <a:lstStyle/>
                    <a:p>
                      <a:pPr indent="0" lvl="0" marL="0" marR="0" rtl="0" algn="l">
                        <a:spcBef>
                          <a:spcPts val="0"/>
                        </a:spcBef>
                        <a:spcAft>
                          <a:spcPts val="0"/>
                        </a:spcAft>
                        <a:buNone/>
                      </a:pPr>
                      <a:r>
                        <a:rPr lang="en-US" sz="1350">
                          <a:latin typeface="Times New Roman"/>
                          <a:ea typeface="Times New Roman"/>
                          <a:cs typeface="Times New Roman"/>
                          <a:sym typeface="Times New Roman"/>
                        </a:rPr>
                        <a:t>Attending professional development courses will increase your expertise in your field and, as a result, build confidence in the work you do. This confidence will carry over into the classroom when you come back to your students and share what you learned. </a:t>
                      </a:r>
                      <a:endParaRPr sz="2000" u="none" cap="none" strike="noStrike"/>
                    </a:p>
                  </a:txBody>
                  <a:tcPr marT="45725" marB="45725" marR="91450" marL="91450"/>
                </a:tc>
              </a:tr>
              <a:tr h="1828825">
                <a:tc>
                  <a:txBody>
                    <a:bodyPr/>
                    <a:lstStyle/>
                    <a:p>
                      <a:pPr indent="0" lvl="0" marL="0" rtl="0" algn="l">
                        <a:spcBef>
                          <a:spcPts val="0"/>
                        </a:spcBef>
                        <a:spcAft>
                          <a:spcPts val="0"/>
                        </a:spcAft>
                        <a:buNone/>
                      </a:pPr>
                      <a:r>
                        <a:rPr lang="en-US" sz="1800">
                          <a:latin typeface="Arial"/>
                          <a:ea typeface="Arial"/>
                          <a:cs typeface="Arial"/>
                          <a:sym typeface="Arial"/>
                        </a:rPr>
                        <a:t>Sustain family engagement that encourages positive relationships with the school and academic partnerships for children. </a:t>
                      </a:r>
                      <a:endParaRPr sz="2000" u="none" cap="none" strike="noStrike"/>
                    </a:p>
                  </a:txBody>
                  <a:tcPr marT="45725" marB="45725" marR="91450" marL="91450"/>
                </a:tc>
                <a:tc>
                  <a:txBody>
                    <a:bodyPr/>
                    <a:lstStyle/>
                    <a:p>
                      <a:pPr indent="0" lvl="0" marL="0" rtl="0" algn="l">
                        <a:spcBef>
                          <a:spcPts val="0"/>
                        </a:spcBef>
                        <a:spcAft>
                          <a:spcPts val="0"/>
                        </a:spcAft>
                        <a:buSzPts val="1100"/>
                        <a:buNone/>
                      </a:pPr>
                      <a:r>
                        <a:rPr lang="en-US" sz="1800">
                          <a:latin typeface="Arial"/>
                          <a:ea typeface="Arial"/>
                          <a:cs typeface="Arial"/>
                          <a:sym typeface="Arial"/>
                        </a:rPr>
                        <a:t>The positive outcome of engaged parents increases the support the academic achievement of students, empowers parents, and improves family well-being. </a:t>
                      </a:r>
                      <a:endParaRPr sz="1750"/>
                    </a:p>
                    <a:p>
                      <a:pPr indent="0" lvl="0" marL="0" marR="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marR="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txBody>
                  <a:tcPr marT="45725" marB="45725" marR="91450" marL="91450"/>
                </a:tc>
              </a:tr>
              <a:tr h="1188725">
                <a:tc>
                  <a:txBody>
                    <a:bodyPr/>
                    <a:lstStyle/>
                    <a:p>
                      <a:pPr indent="0" lvl="0" marL="0" rtl="0" algn="l">
                        <a:spcBef>
                          <a:spcPts val="0"/>
                        </a:spcBef>
                        <a:spcAft>
                          <a:spcPts val="0"/>
                        </a:spcAft>
                        <a:buNone/>
                      </a:pPr>
                      <a:r>
                        <a:rPr lang="en-US" sz="1800">
                          <a:latin typeface="Arial"/>
                          <a:ea typeface="Arial"/>
                          <a:cs typeface="Arial"/>
                          <a:sym typeface="Arial"/>
                        </a:rPr>
                        <a:t>Engage in monthly IB trainings for staff </a:t>
                      </a:r>
                      <a:endParaRPr sz="1750" u="none" cap="none" strike="noStrike"/>
                    </a:p>
                  </a:txBody>
                  <a:tcPr marT="45725" marB="45725" marR="91450" marL="91450"/>
                </a:tc>
                <a:tc>
                  <a:txBody>
                    <a:bodyPr/>
                    <a:lstStyle/>
                    <a:p>
                      <a:pPr indent="0" lvl="0" marL="0" rtl="0" algn="l">
                        <a:spcBef>
                          <a:spcPts val="0"/>
                        </a:spcBef>
                        <a:spcAft>
                          <a:spcPts val="0"/>
                        </a:spcAft>
                        <a:buSzPts val="1100"/>
                        <a:buNone/>
                      </a:pPr>
                      <a:r>
                        <a:rPr lang="en-US" sz="1800">
                          <a:latin typeface="Arial"/>
                          <a:ea typeface="Arial"/>
                          <a:cs typeface="Arial"/>
                          <a:sym typeface="Arial"/>
                        </a:rPr>
                        <a:t>The IB program is designed to provide students with rigorous course content, but also to help students think, analyze, and collaborate. </a:t>
                      </a:r>
                      <a:endParaRPr u="none" cap="none" strike="noStrike"/>
                    </a:p>
                  </a:txBody>
                  <a:tcPr marT="45725" marB="45725" marR="91450" marL="91450"/>
                </a:tc>
              </a:tr>
              <a:tr h="1310650">
                <a:tc>
                  <a:txBody>
                    <a:bodyPr/>
                    <a:lstStyle/>
                    <a:p>
                      <a:pPr indent="0" lvl="0" marL="0" rtl="0" algn="l">
                        <a:spcBef>
                          <a:spcPts val="0"/>
                        </a:spcBef>
                        <a:spcAft>
                          <a:spcPts val="0"/>
                        </a:spcAft>
                        <a:buNone/>
                      </a:pPr>
                      <a:r>
                        <a:rPr lang="en-US" sz="1800">
                          <a:latin typeface="Arial"/>
                          <a:ea typeface="Arial"/>
                          <a:cs typeface="Arial"/>
                          <a:sym typeface="Arial"/>
                        </a:rPr>
                        <a:t>Use data to drive instruction and academic decisions.</a:t>
                      </a:r>
                      <a:endParaRPr sz="1750" u="none" cap="none" strike="noStrike"/>
                    </a:p>
                  </a:txBody>
                  <a:tcPr marT="45725" marB="45725" marR="91450" marL="91450"/>
                </a:tc>
                <a:tc>
                  <a:txBody>
                    <a:bodyPr/>
                    <a:lstStyle/>
                    <a:p>
                      <a:pPr indent="0" lvl="0" marL="0" rtl="0" algn="l">
                        <a:spcBef>
                          <a:spcPts val="0"/>
                        </a:spcBef>
                        <a:spcAft>
                          <a:spcPts val="0"/>
                        </a:spcAft>
                        <a:buNone/>
                      </a:pPr>
                      <a:r>
                        <a:rPr lang="en-US" sz="2000"/>
                        <a:t>Ensure that students are receiving maximized opportunities for achievement and remediation daily</a:t>
                      </a:r>
                      <a:endParaRPr sz="1750" u="none" cap="none" strike="noStrike"/>
                    </a:p>
                  </a:txBody>
                  <a:tcPr marT="45725" marB="45725" marR="91450" marL="91450"/>
                </a:tc>
              </a:tr>
            </a:tbl>
          </a:graphicData>
        </a:graphic>
      </p:graphicFrame>
      <p:sp>
        <p:nvSpPr>
          <p:cNvPr id="896" name="Google Shape;896;p76"/>
          <p:cNvSpPr txBox="1"/>
          <p:nvPr/>
        </p:nvSpPr>
        <p:spPr>
          <a:xfrm rot="-1509551">
            <a:off x="4309335" y="2609084"/>
            <a:ext cx="3970037" cy="3078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897" name="Google Shape;897;p76"/>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77"/>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904" name="Google Shape;904;p7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905" name="Google Shape;905;p77"/>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Descriptions of Strategic Plan</a:t>
            </a:r>
            <a:endParaRPr/>
          </a:p>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Breakout Categories</a:t>
            </a:r>
            <a:endParaRPr/>
          </a:p>
        </p:txBody>
      </p:sp>
      <p:sp>
        <p:nvSpPr>
          <p:cNvPr id="906" name="Google Shape;906;p77"/>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Priorities:</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FY24 funding </a:t>
            </a:r>
            <a:r>
              <a:rPr lang="en-US" sz="2400" u="sng">
                <a:solidFill>
                  <a:schemeClr val="dk1"/>
                </a:solidFill>
                <a:latin typeface="Calibri"/>
                <a:ea typeface="Calibri"/>
                <a:cs typeface="Calibri"/>
                <a:sym typeface="Calibri"/>
              </a:rPr>
              <a:t>priorities</a:t>
            </a:r>
            <a:r>
              <a:rPr lang="en-US" sz="2400">
                <a:solidFill>
                  <a:schemeClr val="dk1"/>
                </a:solidFill>
                <a:latin typeface="Calibri"/>
                <a:ea typeface="Calibri"/>
                <a:cs typeface="Calibri"/>
                <a:sym typeface="Calibri"/>
              </a:rPr>
              <a:t> from the school’s strategic plan, ranked by the order of importance. </a:t>
            </a:r>
            <a:endParaRPr/>
          </a:p>
          <a:p>
            <a:pPr indent="-247650" lvl="0" marL="400050" marR="0" rtl="0" algn="l">
              <a:spcBef>
                <a:spcPts val="0"/>
              </a:spcBef>
              <a:spcAft>
                <a:spcPts val="0"/>
              </a:spcAft>
              <a:buClr>
                <a:schemeClr val="dk1"/>
              </a:buClr>
              <a:buSzPts val="2400"/>
              <a:buFont typeface="Arial Black"/>
              <a:buNone/>
            </a:pPr>
            <a:r>
              <a:t/>
            </a:r>
            <a:endParaRPr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APS Five Focus Area:</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What part of the APS Five is the priority aligned to?</a:t>
            </a:r>
            <a:endParaRPr/>
          </a:p>
          <a:p>
            <a:pPr indent="-247650" lvl="0" marL="400050" marR="0" rtl="0" algn="l">
              <a:spcBef>
                <a:spcPts val="0"/>
              </a:spcBef>
              <a:spcAft>
                <a:spcPts val="0"/>
              </a:spcAft>
              <a:buClr>
                <a:schemeClr val="dk1"/>
              </a:buClr>
              <a:buSzPts val="2400"/>
              <a:buFont typeface="Arial Black"/>
              <a:buNone/>
            </a:pPr>
            <a:r>
              <a:t/>
            </a:r>
            <a:endParaRPr b="1"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Strategies:</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Lays out specific objectives for schools improvement.</a:t>
            </a:r>
            <a:endParaRPr/>
          </a:p>
          <a:p>
            <a:pPr indent="-247650" lvl="0" marL="400050" marR="0" rtl="0" algn="l">
              <a:spcBef>
                <a:spcPts val="0"/>
              </a:spcBef>
              <a:spcAft>
                <a:spcPts val="0"/>
              </a:spcAft>
              <a:buClr>
                <a:schemeClr val="dk1"/>
              </a:buClr>
              <a:buSzPts val="2400"/>
              <a:buFont typeface="Arial Black"/>
              <a:buNone/>
            </a:pPr>
            <a:r>
              <a:t/>
            </a:r>
            <a:endParaRPr b="1"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Request: </a:t>
            </a:r>
            <a:r>
              <a:rPr lang="en-US" sz="2400">
                <a:solidFill>
                  <a:schemeClr val="dk1"/>
                </a:solidFill>
                <a:latin typeface="Calibri"/>
                <a:ea typeface="Calibri"/>
                <a:cs typeface="Calibri"/>
                <a:sym typeface="Calibri"/>
              </a:rPr>
              <a:t>“The Ask”  What needs to be funded in order to support the strategy?  </a:t>
            </a:r>
            <a:endParaRPr/>
          </a:p>
          <a:p>
            <a:pPr indent="-247650" lvl="0" marL="400050" marR="0" rtl="0" algn="l">
              <a:spcBef>
                <a:spcPts val="0"/>
              </a:spcBef>
              <a:spcAft>
                <a:spcPts val="0"/>
              </a:spcAft>
              <a:buClr>
                <a:schemeClr val="dk1"/>
              </a:buClr>
              <a:buSzPts val="2400"/>
              <a:buFont typeface="Arial Black"/>
              <a:buNone/>
            </a:pPr>
            <a:r>
              <a:t/>
            </a:r>
            <a:endParaRPr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Amount:</a:t>
            </a:r>
            <a:r>
              <a:rPr lang="en-US" sz="2400">
                <a:solidFill>
                  <a:schemeClr val="dk1"/>
                </a:solidFill>
                <a:latin typeface="Calibri"/>
                <a:ea typeface="Calibri"/>
                <a:cs typeface="Calibri"/>
                <a:sym typeface="Calibri"/>
              </a:rPr>
              <a:t> What is the cost associated with the Request?</a:t>
            </a:r>
            <a:endParaRPr/>
          </a:p>
        </p:txBody>
      </p:sp>
      <p:sp>
        <p:nvSpPr>
          <p:cNvPr id="907" name="Google Shape;907;p7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78"/>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914" name="Google Shape;914;p78"/>
          <p:cNvGraphicFramePr/>
          <p:nvPr/>
        </p:nvGraphicFramePr>
        <p:xfrm>
          <a:off x="1543428" y="1240623"/>
          <a:ext cx="3000000" cy="3000000"/>
        </p:xfrm>
        <a:graphic>
          <a:graphicData uri="http://schemas.openxmlformats.org/drawingml/2006/table">
            <a:tbl>
              <a:tblPr bandRow="1" firstRow="1">
                <a:noFill/>
                <a:tableStyleId>{E6B73170-9A1E-496B-AC82-FD18C982BD84}</a:tableStyleId>
              </a:tblPr>
              <a:tblGrid>
                <a:gridCol w="1993550"/>
                <a:gridCol w="2217200"/>
                <a:gridCol w="2217200"/>
                <a:gridCol w="2042175"/>
                <a:gridCol w="1721225"/>
              </a:tblGrid>
              <a:tr h="623750">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1135400">
                <a:tc>
                  <a:txBody>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Implement a Whole-Child system of supports that integrates social-emotional learning, behavior, wellness, and comprehensive academic intervention plans</a:t>
                      </a:r>
                      <a:endParaRPr/>
                    </a:p>
                  </a:txBody>
                  <a:tcPr marT="34300" marB="34300" marR="68575" marL="68575" anchor="ctr"/>
                </a:tc>
                <a:tc>
                  <a:txBody>
                    <a:bodyPr/>
                    <a:lstStyle/>
                    <a:p>
                      <a:pPr indent="0" lvl="0" marL="0" marR="0" rtl="0" algn="l">
                        <a:spcBef>
                          <a:spcPts val="0"/>
                        </a:spcBef>
                        <a:spcAft>
                          <a:spcPts val="0"/>
                        </a:spcAft>
                        <a:buNone/>
                      </a:pPr>
                      <a:r>
                        <a:rPr lang="en-US"/>
                        <a:t>Whole Child + </a:t>
                      </a:r>
                      <a:r>
                        <a:rPr lang="en-US"/>
                        <a:t>Intervention</a:t>
                      </a:r>
                      <a:endParaRPr/>
                    </a:p>
                  </a:txBody>
                  <a:tcPr marT="34300" marB="34300" marR="68575" marL="68575" anchor="ctr"/>
                </a:tc>
                <a:tc>
                  <a:txBody>
                    <a:bodyPr/>
                    <a:lstStyle/>
                    <a:p>
                      <a:pPr indent="0" lvl="0" marL="0" marR="0" rtl="0" algn="l">
                        <a:spcBef>
                          <a:spcPts val="0"/>
                        </a:spcBef>
                        <a:spcAft>
                          <a:spcPts val="0"/>
                        </a:spcAft>
                        <a:buNone/>
                      </a:pPr>
                      <a:r>
                        <a:rPr lang="en-US"/>
                        <a:t>Support Tier 1 by </a:t>
                      </a:r>
                      <a:r>
                        <a:rPr lang="en-US"/>
                        <a:t>providing</a:t>
                      </a:r>
                      <a:r>
                        <a:rPr lang="en-US"/>
                        <a:t> school-wide </a:t>
                      </a:r>
                      <a:r>
                        <a:rPr lang="en-US"/>
                        <a:t>conflict</a:t>
                      </a:r>
                      <a:r>
                        <a:rPr lang="en-US"/>
                        <a:t> resolution and SEL support. Train teachers. Provide to families, Individual/group student support. </a:t>
                      </a:r>
                      <a:endParaRPr/>
                    </a:p>
                  </a:txBody>
                  <a:tcPr marT="34300" marB="34300" marR="68575" marL="68575" anchor="ctr"/>
                </a:tc>
                <a:tc>
                  <a:txBody>
                    <a:bodyPr/>
                    <a:lstStyle/>
                    <a:p>
                      <a:pPr indent="0" lvl="0" marL="0" rtl="0" algn="l">
                        <a:spcBef>
                          <a:spcPts val="0"/>
                        </a:spcBef>
                        <a:spcAft>
                          <a:spcPts val="0"/>
                        </a:spcAft>
                        <a:buClr>
                          <a:schemeClr val="dk1"/>
                        </a:buClr>
                        <a:buFont typeface="Arial"/>
                        <a:buNone/>
                      </a:pPr>
                      <a:r>
                        <a:rPr lang="en-US"/>
                        <a:t>Employ an SEL Coach to support K-5 students. </a:t>
                      </a:r>
                      <a:endParaRPr/>
                    </a:p>
                  </a:txBody>
                  <a:tcPr marT="34300" marB="34300" marR="68575" marL="68575" anchor="ctr"/>
                </a:tc>
                <a:tc>
                  <a:txBody>
                    <a:bodyPr/>
                    <a:lstStyle/>
                    <a:p>
                      <a:pPr indent="0" lvl="0" marL="0" rtl="0" algn="r">
                        <a:lnSpc>
                          <a:spcPct val="115000"/>
                        </a:lnSpc>
                        <a:spcBef>
                          <a:spcPts val="0"/>
                        </a:spcBef>
                        <a:spcAft>
                          <a:spcPts val="0"/>
                        </a:spcAft>
                        <a:buNone/>
                      </a:pPr>
                      <a:r>
                        <a:rPr lang="en-US" sz="1000"/>
                        <a:t>$114,143 </a:t>
                      </a:r>
                      <a:endParaRPr sz="1000"/>
                    </a:p>
                  </a:txBody>
                  <a:tcPr marT="9525" marB="91425" marR="9525" marL="9525" anchor="b">
                    <a:lnB cap="flat" cmpd="sng" w="6350">
                      <a:solidFill>
                        <a:srgbClr val="000000"/>
                      </a:solidFill>
                      <a:prstDash val="solid"/>
                      <a:round/>
                      <a:headEnd len="sm" w="sm" type="none"/>
                      <a:tailEnd len="sm" w="sm" type="none"/>
                    </a:lnB>
                  </a:tcPr>
                </a:tc>
              </a:tr>
              <a:tr h="361375">
                <a:tc>
                  <a:txBody>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Increase student attendance &amp; engagement </a:t>
                      </a:r>
                      <a:endParaRPr>
                        <a:latin typeface="Arial"/>
                        <a:ea typeface="Arial"/>
                        <a:cs typeface="Arial"/>
                        <a:sym typeface="Arial"/>
                      </a:endParaRPr>
                    </a:p>
                    <a:p>
                      <a:pPr indent="0" lvl="0" marL="0" marR="0" rtl="0" algn="l">
                        <a:spcBef>
                          <a:spcPts val="0"/>
                        </a:spcBef>
                        <a:spcAft>
                          <a:spcPts val="0"/>
                        </a:spcAft>
                        <a:buNone/>
                      </a:pPr>
                      <a:r>
                        <a:t/>
                      </a:r>
                      <a:endParaRPr/>
                    </a:p>
                  </a:txBody>
                  <a:tcPr marT="34300" marB="34300" marR="68575" marL="68575" anchor="ctr"/>
                </a:tc>
                <a:tc>
                  <a:txBody>
                    <a:bodyPr/>
                    <a:lstStyle/>
                    <a:p>
                      <a:pPr indent="0" lvl="0" marL="0" rtl="0" algn="l">
                        <a:spcBef>
                          <a:spcPts val="0"/>
                        </a:spcBef>
                        <a:spcAft>
                          <a:spcPts val="0"/>
                        </a:spcAft>
                        <a:buNone/>
                      </a:pPr>
                      <a:r>
                        <a:rPr lang="en-US"/>
                        <a:t>Whole Child + Intervention</a:t>
                      </a:r>
                      <a:endParaRPr/>
                    </a:p>
                    <a:p>
                      <a:pPr indent="0" lvl="0" marL="0" rtl="0" algn="l">
                        <a:spcBef>
                          <a:spcPts val="0"/>
                        </a:spcBef>
                        <a:spcAft>
                          <a:spcPts val="0"/>
                        </a:spcAft>
                        <a:buClr>
                          <a:schemeClr val="dk1"/>
                        </a:buClr>
                        <a:buFont typeface="Arial"/>
                        <a:buNone/>
                      </a:pPr>
                      <a:r>
                        <a:rPr lang="en-US"/>
                        <a:t>and Data</a:t>
                      </a:r>
                      <a:endParaRPr/>
                    </a:p>
                  </a:txBody>
                  <a:tcPr marT="34300" marB="34300" marR="68575" marL="68575" anchor="ctr"/>
                </a:tc>
                <a:tc>
                  <a:txBody>
                    <a:bodyPr/>
                    <a:lstStyle/>
                    <a:p>
                      <a:pPr indent="0" lvl="0" marL="0" marR="0" rtl="0" algn="l">
                        <a:spcBef>
                          <a:spcPts val="0"/>
                        </a:spcBef>
                        <a:spcAft>
                          <a:spcPts val="0"/>
                        </a:spcAft>
                        <a:buNone/>
                      </a:pPr>
                      <a:r>
                        <a:rPr lang="en-US"/>
                        <a:t>Serve on the CARE team.</a:t>
                      </a:r>
                      <a:endParaRPr/>
                    </a:p>
                    <a:p>
                      <a:pPr indent="0" lvl="0" marL="0" marR="0" rtl="0" algn="l">
                        <a:spcBef>
                          <a:spcPts val="0"/>
                        </a:spcBef>
                        <a:spcAft>
                          <a:spcPts val="0"/>
                        </a:spcAft>
                        <a:buNone/>
                      </a:pPr>
                      <a:r>
                        <a:t/>
                      </a:r>
                      <a:endParaRPr/>
                    </a:p>
                  </a:txBody>
                  <a:tcPr marT="34300" marB="34300" marR="68575" marL="68575" anchor="ctr"/>
                </a:tc>
                <a:tc>
                  <a:txBody>
                    <a:bodyPr/>
                    <a:lstStyle/>
                    <a:p>
                      <a:pPr indent="0" lvl="0" marL="0" marR="0" rtl="0" algn="l">
                        <a:spcBef>
                          <a:spcPts val="0"/>
                        </a:spcBef>
                        <a:spcAft>
                          <a:spcPts val="0"/>
                        </a:spcAft>
                        <a:buNone/>
                      </a:pPr>
                      <a:r>
                        <a:rPr lang="en-US"/>
                        <a:t>Employ an </a:t>
                      </a:r>
                      <a:r>
                        <a:rPr lang="en-US"/>
                        <a:t>Attendance</a:t>
                      </a:r>
                      <a:r>
                        <a:rPr lang="en-US"/>
                        <a:t> </a:t>
                      </a:r>
                      <a:r>
                        <a:rPr lang="en-US"/>
                        <a:t>Specialist</a:t>
                      </a:r>
                      <a:r>
                        <a:rPr lang="en-US"/>
                        <a:t> </a:t>
                      </a:r>
                      <a:endParaRPr/>
                    </a:p>
                  </a:txBody>
                  <a:tcPr marT="34300" marB="34300" marR="68575" marL="68575" anchor="ctr"/>
                </a:tc>
                <a:tc>
                  <a:txBody>
                    <a:bodyPr/>
                    <a:lstStyle/>
                    <a:p>
                      <a:pPr indent="0" lvl="0" marL="0" rtl="0" algn="r">
                        <a:lnSpc>
                          <a:spcPct val="115000"/>
                        </a:lnSpc>
                        <a:spcBef>
                          <a:spcPts val="0"/>
                        </a:spcBef>
                        <a:spcAft>
                          <a:spcPts val="0"/>
                        </a:spcAft>
                        <a:buNone/>
                      </a:pPr>
                      <a:r>
                        <a:rPr lang="en-US" sz="1000"/>
                        <a:t>$85,770 </a:t>
                      </a:r>
                      <a:endParaRPr sz="1000"/>
                    </a:p>
                  </a:txBody>
                  <a:tcPr marT="9525" marB="91425" marR="9525" marL="9525" anchor="b">
                    <a:lnT cap="flat" cmpd="sng" w="6350">
                      <a:solidFill>
                        <a:srgbClr val="000000"/>
                      </a:solidFill>
                      <a:prstDash val="solid"/>
                      <a:round/>
                      <a:headEnd len="sm" w="sm" type="none"/>
                      <a:tailEnd len="sm" w="sm" type="none"/>
                    </a:lnT>
                  </a:tcPr>
                </a:tc>
              </a:tr>
              <a:tr h="361375">
                <a:tc>
                  <a:txBody>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Engage in monthly IB trainings for staff </a:t>
                      </a:r>
                      <a:endParaRPr/>
                    </a:p>
                  </a:txBody>
                  <a:tcPr marT="34300" marB="34300" marR="68575" marL="68575" anchor="ctr"/>
                </a:tc>
                <a:tc>
                  <a:txBody>
                    <a:bodyPr/>
                    <a:lstStyle/>
                    <a:p>
                      <a:pPr indent="0" lvl="0" marL="0" marR="0" rtl="0" algn="l">
                        <a:spcBef>
                          <a:spcPts val="0"/>
                        </a:spcBef>
                        <a:spcAft>
                          <a:spcPts val="0"/>
                        </a:spcAft>
                        <a:buNone/>
                      </a:pPr>
                      <a:r>
                        <a:rPr lang="en-US"/>
                        <a:t>Curriculum and Instruction and Signature Programming</a:t>
                      </a:r>
                      <a:endParaRPr/>
                    </a:p>
                  </a:txBody>
                  <a:tcPr marT="34300" marB="34300" marR="68575" marL="68575" anchor="ctr"/>
                </a:tc>
                <a:tc>
                  <a:txBody>
                    <a:bodyPr/>
                    <a:lstStyle/>
                    <a:p>
                      <a:pPr indent="0" lvl="0" marL="0" marR="0" rtl="0" algn="l">
                        <a:spcBef>
                          <a:spcPts val="0"/>
                        </a:spcBef>
                        <a:spcAft>
                          <a:spcPts val="0"/>
                        </a:spcAft>
                        <a:buNone/>
                      </a:pPr>
                      <a:r>
                        <a:rPr lang="en-US"/>
                        <a:t>K-5 </a:t>
                      </a:r>
                      <a:r>
                        <a:rPr lang="en-US"/>
                        <a:t>Spanish</a:t>
                      </a:r>
                      <a:r>
                        <a:rPr lang="en-US"/>
                        <a:t> Teacher</a:t>
                      </a:r>
                      <a:endParaRPr/>
                    </a:p>
                  </a:txBody>
                  <a:tcPr marT="34300" marB="34300" marR="68575" marL="68575" anchor="ctr"/>
                </a:tc>
                <a:tc>
                  <a:txBody>
                    <a:bodyPr/>
                    <a:lstStyle/>
                    <a:p>
                      <a:pPr indent="0" lvl="0" marL="0" marR="0" rtl="0" algn="l">
                        <a:spcBef>
                          <a:spcPts val="0"/>
                        </a:spcBef>
                        <a:spcAft>
                          <a:spcPts val="0"/>
                        </a:spcAft>
                        <a:buNone/>
                      </a:pPr>
                      <a:r>
                        <a:rPr lang="en-US"/>
                        <a:t>Employ a World Language teacher and Allocate funds for staff </a:t>
                      </a:r>
                      <a:r>
                        <a:rPr lang="en-US"/>
                        <a:t>training</a:t>
                      </a:r>
                      <a:r>
                        <a:rPr lang="en-US"/>
                        <a:t> </a:t>
                      </a:r>
                      <a:endParaRPr/>
                    </a:p>
                  </a:txBody>
                  <a:tcPr marT="34300" marB="34300" marR="68575" marL="68575" anchor="ctr"/>
                </a:tc>
                <a:tc>
                  <a:txBody>
                    <a:bodyPr/>
                    <a:lstStyle/>
                    <a:p>
                      <a:pPr indent="0" lvl="0" marL="0" rtl="0" algn="r">
                        <a:lnSpc>
                          <a:spcPct val="115000"/>
                        </a:lnSpc>
                        <a:spcBef>
                          <a:spcPts val="0"/>
                        </a:spcBef>
                        <a:spcAft>
                          <a:spcPts val="0"/>
                        </a:spcAft>
                        <a:buNone/>
                      </a:pPr>
                      <a:r>
                        <a:rPr lang="en-US" sz="1000"/>
                        <a:t>$90,919 </a:t>
                      </a:r>
                      <a:endParaRPr sz="1000"/>
                    </a:p>
                  </a:txBody>
                  <a:tcPr marT="9525" marB="91425" marR="9525" marL="9525" anchor="b">
                    <a:lnB cap="flat" cmpd="sng" w="6350">
                      <a:solidFill>
                        <a:srgbClr val="000000"/>
                      </a:solidFill>
                      <a:prstDash val="solid"/>
                      <a:round/>
                      <a:headEnd len="sm" w="sm" type="none"/>
                      <a:tailEnd len="sm" w="sm" type="none"/>
                    </a:lnB>
                  </a:tcP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lnT cap="flat" cmpd="sng" w="6350">
                      <a:solidFill>
                        <a:srgbClr val="000000"/>
                      </a:solidFill>
                      <a:prstDash val="solid"/>
                      <a:round/>
                      <a:headEnd len="sm" w="sm" type="none"/>
                      <a:tailEnd len="sm" w="sm" type="none"/>
                    </a:lnT>
                  </a:tcP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915" name="Google Shape;915;p7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916" name="Google Shape;916;p78"/>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917" name="Google Shape;917;p78"/>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FY24 Strategic Plan Break-out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p7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924" name="Google Shape;924;p79"/>
          <p:cNvGraphicFramePr/>
          <p:nvPr/>
        </p:nvGraphicFramePr>
        <p:xfrm>
          <a:off x="3640678" y="1240623"/>
          <a:ext cx="3000000" cy="3000000"/>
        </p:xfrm>
        <a:graphic>
          <a:graphicData uri="http://schemas.openxmlformats.org/drawingml/2006/table">
            <a:tbl>
              <a:tblPr bandRow="1" firstRow="1">
                <a:noFill/>
                <a:tableStyleId>{E0497719-FA7F-49FF-827E-F56D2FB28515}</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Increase academic achievement in core subject areas. </a:t>
                      </a:r>
                      <a:endParaRPr/>
                    </a:p>
                  </a:txBody>
                  <a:tcPr marT="34300" marB="34300" marR="68575" marL="68575" anchor="ctr"/>
                </a:tc>
                <a:tc>
                  <a:txBody>
                    <a:bodyPr/>
                    <a:lstStyle/>
                    <a:p>
                      <a:pPr indent="0" lvl="0" marL="0" marR="0" rtl="0" algn="l">
                        <a:spcBef>
                          <a:spcPts val="0"/>
                        </a:spcBef>
                        <a:spcAft>
                          <a:spcPts val="0"/>
                        </a:spcAft>
                        <a:buNone/>
                      </a:pPr>
                      <a:r>
                        <a:rPr lang="en-US"/>
                        <a:t>Curriculum</a:t>
                      </a:r>
                      <a:r>
                        <a:rPr lang="en-US"/>
                        <a:t> and Instruction </a:t>
                      </a:r>
                      <a:endParaRPr/>
                    </a:p>
                  </a:txBody>
                  <a:tcPr marT="34300" marB="34300" marR="68575" marL="68575" anchor="ctr"/>
                </a:tc>
                <a:tc>
                  <a:txBody>
                    <a:bodyPr/>
                    <a:lstStyle/>
                    <a:p>
                      <a:pPr indent="0" lvl="0" marL="0" marR="0" rtl="0" algn="l">
                        <a:spcBef>
                          <a:spcPts val="0"/>
                        </a:spcBef>
                        <a:spcAft>
                          <a:spcPts val="0"/>
                        </a:spcAft>
                        <a:buNone/>
                      </a:pPr>
                      <a:r>
                        <a:rPr lang="en-US"/>
                        <a:t>Secure an instructional paraprofessional to </a:t>
                      </a:r>
                      <a:r>
                        <a:rPr lang="en-US"/>
                        <a:t>conduct</a:t>
                      </a:r>
                      <a:r>
                        <a:rPr lang="en-US"/>
                        <a:t> small group instruction in ELA and Math </a:t>
                      </a:r>
                      <a:endParaRPr/>
                    </a:p>
                  </a:txBody>
                  <a:tcPr marT="34300" marB="34300" marR="68575" marL="68575" anchor="ctr"/>
                </a:tc>
                <a:tc>
                  <a:txBody>
                    <a:bodyPr/>
                    <a:lstStyle/>
                    <a:p>
                      <a:pPr indent="0" lvl="0" marL="0" marR="0" rtl="0" algn="l">
                        <a:spcBef>
                          <a:spcPts val="0"/>
                        </a:spcBef>
                        <a:spcAft>
                          <a:spcPts val="0"/>
                        </a:spcAft>
                        <a:buNone/>
                      </a:pPr>
                      <a:r>
                        <a:rPr lang="en-US"/>
                        <a:t>Employ 1 paraprofessional and purchase materials and supplies</a:t>
                      </a:r>
                      <a:endParaRPr/>
                    </a:p>
                  </a:txBody>
                  <a:tcPr marT="34300" marB="34300" marR="68575" marL="68575" anchor="ctr"/>
                </a:tc>
                <a:tc>
                  <a:txBody>
                    <a:bodyPr/>
                    <a:lstStyle/>
                    <a:p>
                      <a:pPr indent="0" lvl="0" marL="0" marR="0" rtl="0" algn="l">
                        <a:spcBef>
                          <a:spcPts val="0"/>
                        </a:spcBef>
                        <a:spcAft>
                          <a:spcPts val="0"/>
                        </a:spcAft>
                        <a:buNone/>
                      </a:pPr>
                      <a:r>
                        <a:rPr lang="en-US"/>
                        <a:t>$62,224</a:t>
                      </a:r>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925" name="Google Shape;925;p7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926" name="Google Shape;926;p79"/>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927" name="Google Shape;927;p79"/>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Plan for FY24 </a:t>
            </a:r>
            <a:r>
              <a:rPr b="1" lang="en-US" sz="2700">
                <a:solidFill>
                  <a:schemeClr val="dk1"/>
                </a:solidFill>
                <a:latin typeface="Century Schoolbook"/>
                <a:ea typeface="Century Schoolbook"/>
                <a:cs typeface="Century Schoolbook"/>
                <a:sym typeface="Century Schoolbook"/>
              </a:rPr>
              <a:t>Leveling Reserve</a:t>
            </a:r>
            <a:endParaRPr b="1" sz="2700">
              <a:solidFill>
                <a:srgbClr val="000000"/>
              </a:solidFill>
              <a:latin typeface="Century Schoolbook"/>
              <a:ea typeface="Century Schoolbook"/>
              <a:cs typeface="Century Schoolbook"/>
              <a:sym typeface="Century Schoolboo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pic>
        <p:nvPicPr>
          <p:cNvPr id="933" name="Google Shape;933;p80"/>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934" name="Google Shape;934;p80"/>
          <p:cNvGraphicFramePr/>
          <p:nvPr/>
        </p:nvGraphicFramePr>
        <p:xfrm>
          <a:off x="3640678" y="1240623"/>
          <a:ext cx="3000000" cy="3000000"/>
        </p:xfrm>
        <a:graphic>
          <a:graphicData uri="http://schemas.openxmlformats.org/drawingml/2006/table">
            <a:tbl>
              <a:tblPr bandRow="1" firstRow="1">
                <a:noFill/>
                <a:tableStyleId>{C989DC9C-1E3E-478B-9976-EB58125CA2B0}</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Increase academic achievement in core subject areas. </a:t>
                      </a:r>
                      <a:endParaRPr/>
                    </a:p>
                  </a:txBody>
                  <a:tcPr marT="34300" marB="34300" marR="68575" marL="68575" anchor="ctr"/>
                </a:tc>
                <a:tc>
                  <a:txBody>
                    <a:bodyPr/>
                    <a:lstStyle/>
                    <a:p>
                      <a:pPr indent="0" lvl="0" marL="0" marR="0" rtl="0" algn="l">
                        <a:spcBef>
                          <a:spcPts val="0"/>
                        </a:spcBef>
                        <a:spcAft>
                          <a:spcPts val="0"/>
                        </a:spcAft>
                        <a:buNone/>
                      </a:pPr>
                      <a:r>
                        <a:rPr lang="en-US"/>
                        <a:t>Curriculum and Instruction</a:t>
                      </a:r>
                      <a:endParaRPr/>
                    </a:p>
                  </a:txBody>
                  <a:tcPr marT="34300" marB="34300" marR="68575" marL="68575" anchor="ctr"/>
                </a:tc>
                <a:tc>
                  <a:txBody>
                    <a:bodyPr/>
                    <a:lstStyle/>
                    <a:p>
                      <a:pPr indent="0" lvl="0" marL="0" marR="0" rtl="0" algn="l">
                        <a:spcBef>
                          <a:spcPts val="0"/>
                        </a:spcBef>
                        <a:spcAft>
                          <a:spcPts val="0"/>
                        </a:spcAft>
                        <a:buNone/>
                      </a:pPr>
                      <a:r>
                        <a:rPr lang="en-US"/>
                        <a:t>Purchase materials and supplies to support core </a:t>
                      </a:r>
                      <a:r>
                        <a:rPr lang="en-US"/>
                        <a:t>instruction. </a:t>
                      </a:r>
                      <a:endParaRPr/>
                    </a:p>
                  </a:txBody>
                  <a:tcPr marT="34300" marB="34300" marR="68575" marL="68575" anchor="ctr"/>
                </a:tc>
                <a:tc>
                  <a:txBody>
                    <a:bodyPr/>
                    <a:lstStyle/>
                    <a:p>
                      <a:pPr indent="0" lvl="0" marL="0" marR="0" rtl="0" algn="l">
                        <a:spcBef>
                          <a:spcPts val="0"/>
                        </a:spcBef>
                        <a:spcAft>
                          <a:spcPts val="0"/>
                        </a:spcAft>
                        <a:buNone/>
                      </a:pPr>
                      <a:r>
                        <a:rPr lang="en-US"/>
                        <a:t>Purchase Teaching Supplies and Equipment</a:t>
                      </a:r>
                      <a:endParaRPr/>
                    </a:p>
                  </a:txBody>
                  <a:tcPr marT="34300" marB="34300" marR="68575" marL="68575" anchor="ctr"/>
                </a:tc>
                <a:tc>
                  <a:txBody>
                    <a:bodyPr/>
                    <a:lstStyle/>
                    <a:p>
                      <a:pPr indent="0" lvl="0" marL="0" marR="0" rtl="0" algn="l">
                        <a:spcBef>
                          <a:spcPts val="0"/>
                        </a:spcBef>
                        <a:spcAft>
                          <a:spcPts val="0"/>
                        </a:spcAft>
                        <a:buNone/>
                      </a:pPr>
                      <a:r>
                        <a:rPr lang="en-US"/>
                        <a:t>$151,928</a:t>
                      </a:r>
                      <a:endParaRPr/>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Engage in monthly IB trainings for staff </a:t>
                      </a:r>
                      <a:endParaRPr>
                        <a:latin typeface="Tenorite"/>
                        <a:ea typeface="Tenorite"/>
                        <a:cs typeface="Tenorite"/>
                        <a:sym typeface="Tenorite"/>
                      </a:endParaRPr>
                    </a:p>
                    <a:p>
                      <a:pPr indent="0" lvl="0" marL="0" marR="0" rtl="0" algn="l">
                        <a:spcBef>
                          <a:spcPts val="0"/>
                        </a:spcBef>
                        <a:spcAft>
                          <a:spcPts val="0"/>
                        </a:spcAft>
                        <a:buNone/>
                      </a:pPr>
                      <a:r>
                        <a:t/>
                      </a:r>
                      <a:endParaRPr/>
                    </a:p>
                  </a:txBody>
                  <a:tcPr marT="34300" marB="34300" marR="68575" marL="68575" anchor="ctr"/>
                </a:tc>
                <a:tc>
                  <a:txBody>
                    <a:bodyPr/>
                    <a:lstStyle/>
                    <a:p>
                      <a:pPr indent="0" lvl="0" marL="0" marR="0" rtl="0" algn="l">
                        <a:spcBef>
                          <a:spcPts val="0"/>
                        </a:spcBef>
                        <a:spcAft>
                          <a:spcPts val="0"/>
                        </a:spcAft>
                        <a:buNone/>
                      </a:pPr>
                      <a:r>
                        <a:rPr lang="en-US"/>
                        <a:t>Signature Programming</a:t>
                      </a:r>
                      <a:endParaRPr/>
                    </a:p>
                  </a:txBody>
                  <a:tcPr marT="34300" marB="34300" marR="68575" marL="68575" anchor="ctr"/>
                </a:tc>
                <a:tc>
                  <a:txBody>
                    <a:bodyPr/>
                    <a:lstStyle/>
                    <a:p>
                      <a:pPr indent="0" lvl="0" marL="0" marR="0" rtl="0" algn="l">
                        <a:spcBef>
                          <a:spcPts val="0"/>
                        </a:spcBef>
                        <a:spcAft>
                          <a:spcPts val="0"/>
                        </a:spcAft>
                        <a:buNone/>
                      </a:pPr>
                      <a:r>
                        <a:rPr lang="en-US"/>
                        <a:t>Enroll returning and new </a:t>
                      </a:r>
                      <a:r>
                        <a:rPr lang="en-US"/>
                        <a:t>teachers</a:t>
                      </a:r>
                      <a:r>
                        <a:rPr lang="en-US"/>
                        <a:t> into IB </a:t>
                      </a:r>
                      <a:r>
                        <a:rPr lang="en-US"/>
                        <a:t>training. Secure substitutes for IB Core TEam to plan during the day and/or after school stipends. </a:t>
                      </a:r>
                      <a:endParaRPr/>
                    </a:p>
                  </a:txBody>
                  <a:tcPr marT="34300" marB="34300" marR="68575" marL="68575" anchor="ctr"/>
                </a:tc>
                <a:tc>
                  <a:txBody>
                    <a:bodyPr/>
                    <a:lstStyle/>
                    <a:p>
                      <a:pPr indent="0" lvl="0" marL="0" marR="0" rtl="0" algn="l">
                        <a:spcBef>
                          <a:spcPts val="0"/>
                        </a:spcBef>
                        <a:spcAft>
                          <a:spcPts val="0"/>
                        </a:spcAft>
                        <a:buNone/>
                      </a:pPr>
                      <a:r>
                        <a:rPr lang="en-US"/>
                        <a:t>IB Registration</a:t>
                      </a:r>
                      <a:endParaRPr/>
                    </a:p>
                    <a:p>
                      <a:pPr indent="0" lvl="0" marL="0" marR="0" rtl="0" algn="l">
                        <a:spcBef>
                          <a:spcPts val="0"/>
                        </a:spcBef>
                        <a:spcAft>
                          <a:spcPts val="0"/>
                        </a:spcAft>
                        <a:buNone/>
                      </a:pPr>
                      <a:r>
                        <a:rPr lang="en-US"/>
                        <a:t>Stipends for </a:t>
                      </a:r>
                      <a:r>
                        <a:rPr lang="en-US"/>
                        <a:t>teachers</a:t>
                      </a:r>
                      <a:r>
                        <a:rPr lang="en-US"/>
                        <a:t> to attend weekend training </a:t>
                      </a:r>
                      <a:endParaRPr/>
                    </a:p>
                  </a:txBody>
                  <a:tcPr marT="34300" marB="34300" marR="68575" marL="68575" anchor="ctr"/>
                </a:tc>
                <a:tc>
                  <a:txBody>
                    <a:bodyPr/>
                    <a:lstStyle/>
                    <a:p>
                      <a:pPr indent="0" lvl="0" marL="0" marR="0" rtl="0" algn="l">
                        <a:spcBef>
                          <a:spcPts val="0"/>
                        </a:spcBef>
                        <a:spcAft>
                          <a:spcPts val="0"/>
                        </a:spcAft>
                        <a:buNone/>
                      </a:pPr>
                      <a:r>
                        <a:rPr lang="en-US"/>
                        <a:t>$25,280</a:t>
                      </a:r>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935" name="Google Shape;935;p8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936" name="Google Shape;936;p80"/>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937" name="Google Shape;937;p80"/>
          <p:cNvSpPr txBox="1"/>
          <p:nvPr/>
        </p:nvSpPr>
        <p:spPr>
          <a:xfrm>
            <a:off x="3419476" y="324379"/>
            <a:ext cx="877252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Schoolbook"/>
                <a:ea typeface="Century Schoolbook"/>
                <a:cs typeface="Century Schoolbook"/>
                <a:sym typeface="Century Schoolbook"/>
              </a:rPr>
              <a:t>Plan for FY24 CARES Allocation</a:t>
            </a:r>
            <a:endParaRPr b="1" sz="2000">
              <a:solidFill>
                <a:srgbClr val="000000"/>
              </a:solidFill>
              <a:latin typeface="Century Schoolbook"/>
              <a:ea typeface="Century Schoolbook"/>
              <a:cs typeface="Century Schoolbook"/>
              <a:sym typeface="Century Schoolboo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81"/>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944" name="Google Shape;944;p81"/>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945" name="Google Shape;945;p81"/>
          <p:cNvGrpSpPr/>
          <p:nvPr/>
        </p:nvGrpSpPr>
        <p:grpSpPr>
          <a:xfrm>
            <a:off x="1928621" y="1409762"/>
            <a:ext cx="9777604" cy="5128135"/>
            <a:chOff x="0" y="62"/>
            <a:chExt cx="9777604" cy="5128135"/>
          </a:xfrm>
        </p:grpSpPr>
        <p:sp>
          <p:nvSpPr>
            <p:cNvPr id="946" name="Google Shape;946;p81"/>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1"/>
            <p:cNvSpPr txBox="1"/>
            <p:nvPr/>
          </p:nvSpPr>
          <p:spPr>
            <a:xfrm>
              <a:off x="3519938" y="347907"/>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948" name="Google Shape;948;p81"/>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1"/>
            <p:cNvSpPr txBox="1"/>
            <p:nvPr/>
          </p:nvSpPr>
          <p:spPr>
            <a:xfrm>
              <a:off x="122115" y="122177"/>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950" name="Google Shape;950;p81"/>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1"/>
            <p:cNvSpPr txBox="1"/>
            <p:nvPr/>
          </p:nvSpPr>
          <p:spPr>
            <a:xfrm>
              <a:off x="3519938" y="2974512"/>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952" name="Google Shape;952;p81"/>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1"/>
            <p:cNvSpPr txBox="1"/>
            <p:nvPr/>
          </p:nvSpPr>
          <p:spPr>
            <a:xfrm>
              <a:off x="122115" y="2748783"/>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5"/>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p:txBody>
      </p:sp>
      <p:sp>
        <p:nvSpPr>
          <p:cNvPr id="594" name="Google Shape;594;p55"/>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595" name="Google Shape;595;p55"/>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596" name="Google Shape;596;p55"/>
          <p:cNvGrpSpPr/>
          <p:nvPr/>
        </p:nvGrpSpPr>
        <p:grpSpPr>
          <a:xfrm>
            <a:off x="-581151" y="1679140"/>
            <a:ext cx="11837829" cy="5752583"/>
            <a:chOff x="-4829844" y="-740211"/>
            <a:chExt cx="11837829" cy="5752583"/>
          </a:xfrm>
        </p:grpSpPr>
        <p:sp>
          <p:nvSpPr>
            <p:cNvPr id="597" name="Google Shape;597;p55"/>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5"/>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5"/>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1: Data Review</a:t>
              </a:r>
              <a:endParaRPr/>
            </a:p>
          </p:txBody>
        </p:sp>
        <p:sp>
          <p:nvSpPr>
            <p:cNvPr id="600" name="Google Shape;600;p55"/>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5"/>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5"/>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2: Strategic Plan Review</a:t>
              </a:r>
              <a:endParaRPr/>
            </a:p>
          </p:txBody>
        </p:sp>
        <p:sp>
          <p:nvSpPr>
            <p:cNvPr id="603" name="Google Shape;603;p55"/>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5"/>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5"/>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(Strategic Priorities)</a:t>
              </a:r>
              <a:endParaRPr/>
            </a:p>
          </p:txBody>
        </p:sp>
        <p:sp>
          <p:nvSpPr>
            <p:cNvPr id="606" name="Google Shape;606;p55"/>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5"/>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5"/>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4: Budget Choices</a:t>
              </a:r>
              <a:endParaRPr/>
            </a:p>
          </p:txBody>
        </p:sp>
        <p:sp>
          <p:nvSpPr>
            <p:cNvPr id="609" name="Google Shape;609;p55"/>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610" name="Google Shape;610;p55"/>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82"/>
          <p:cNvSpPr txBox="1"/>
          <p:nvPr>
            <p:ph type="title"/>
          </p:nvPr>
        </p:nvSpPr>
        <p:spPr>
          <a:xfrm>
            <a:off x="1167494" y="381000"/>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959" name="Google Shape;959;p82"/>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FY24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17</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960" name="Google Shape;960;p8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83"/>
          <p:cNvSpPr txBox="1"/>
          <p:nvPr>
            <p:ph type="ctrTitle"/>
          </p:nvPr>
        </p:nvSpPr>
        <p:spPr>
          <a:xfrm>
            <a:off x="2399621" y="1699022"/>
            <a:ext cx="4665209" cy="1790700"/>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Clr>
                <a:schemeClr val="dk1"/>
              </a:buClr>
              <a:buSzPts val="6000"/>
              <a:buFont typeface="Arial"/>
              <a:buNone/>
            </a:pPr>
            <a:r>
              <a:rPr lang="en-US"/>
              <a:t>Thank you</a:t>
            </a:r>
            <a:endParaRPr/>
          </a:p>
        </p:txBody>
      </p:sp>
      <p:sp>
        <p:nvSpPr>
          <p:cNvPr id="966" name="Google Shape;966;p83"/>
          <p:cNvSpPr txBox="1"/>
          <p:nvPr>
            <p:ph idx="4294967295" type="sldNum"/>
          </p:nvPr>
        </p:nvSpPr>
        <p:spPr>
          <a:xfrm>
            <a:off x="10029826" y="5624513"/>
            <a:ext cx="638175" cy="273844"/>
          </a:xfrm>
          <a:prstGeom prst="rect">
            <a:avLst/>
          </a:prstGeom>
          <a:noFill/>
          <a:ln>
            <a:noFill/>
          </a:ln>
        </p:spPr>
        <p:txBody>
          <a:bodyPr anchorCtr="0" anchor="ctr" bIns="34275" lIns="68550" spcFirstLastPara="1" rIns="68550" wrap="square" tIns="34275">
            <a:noAutofit/>
          </a:bodyPr>
          <a:lstStyle/>
          <a:p>
            <a:pPr indent="0" lvl="0" marL="0" rtl="0" algn="r">
              <a:spcBef>
                <a:spcPts val="0"/>
              </a:spcBef>
              <a:spcAft>
                <a:spcPts val="0"/>
              </a:spcAft>
              <a:buNone/>
            </a:pPr>
            <a:fld id="{00000000-1234-1234-1234-123412341234}" type="slidenum">
              <a:rPr lang="en-US">
                <a:solidFill>
                  <a:srgbClr val="0083A9"/>
                </a:solidFill>
                <a:latin typeface="Arial"/>
                <a:ea typeface="Arial"/>
                <a:cs typeface="Arial"/>
                <a:sym typeface="Arial"/>
              </a:rPr>
              <a:t>‹#›</a:t>
            </a:fld>
            <a:endParaRPr>
              <a:solidFill>
                <a:srgbClr val="0083A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56"/>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617" name="Google Shape;617;p56"/>
          <p:cNvGrpSpPr/>
          <p:nvPr/>
        </p:nvGrpSpPr>
        <p:grpSpPr>
          <a:xfrm>
            <a:off x="2450852" y="1639914"/>
            <a:ext cx="7288380" cy="2466229"/>
            <a:chOff x="138196" y="1326"/>
            <a:chExt cx="7288380" cy="2466229"/>
          </a:xfrm>
        </p:grpSpPr>
        <p:sp>
          <p:nvSpPr>
            <p:cNvPr id="618" name="Google Shape;618;p56"/>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6"/>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6"/>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1                             </a:t>
              </a:r>
              <a:r>
                <a:rPr lang="en-US" sz="1400">
                  <a:solidFill>
                    <a:schemeClr val="dk1"/>
                  </a:solidFill>
                  <a:latin typeface="Arial"/>
                  <a:ea typeface="Arial"/>
                  <a:cs typeface="Arial"/>
                  <a:sym typeface="Arial"/>
                </a:rPr>
                <a:t>Review and </a:t>
              </a:r>
              <a:r>
                <a:rPr b="0" lang="en-US" sz="1400">
                  <a:solidFill>
                    <a:schemeClr val="dk1"/>
                  </a:solidFill>
                  <a:latin typeface="Arial"/>
                  <a:ea typeface="Arial"/>
                  <a:cs typeface="Arial"/>
                  <a:sym typeface="Arial"/>
                </a:rPr>
                <a:t>Update </a:t>
              </a:r>
              <a:r>
                <a:rPr lang="en-US" sz="1400">
                  <a:solidFill>
                    <a:schemeClr val="dk1"/>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621" name="Google Shape;621;p56"/>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6"/>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6"/>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6"/>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2 </a:t>
              </a:r>
              <a:r>
                <a:rPr b="0" lang="en-US" sz="1400">
                  <a:solidFill>
                    <a:schemeClr val="dk1"/>
                  </a:solidFill>
                  <a:latin typeface="Arial"/>
                  <a:ea typeface="Arial"/>
                  <a:cs typeface="Arial"/>
                  <a:sym typeface="Arial"/>
                </a:rPr>
                <a:t>Pri</a:t>
              </a:r>
              <a:r>
                <a:rPr lang="en-US" sz="1400">
                  <a:solidFill>
                    <a:schemeClr val="dk1"/>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a:t>
              </a:r>
              <a:r>
                <a:rPr baseline="30000" lang="en-US" sz="1200">
                  <a:solidFill>
                    <a:srgbClr val="FF0000"/>
                  </a:solidFill>
                  <a:latin typeface="Calibri"/>
                  <a:ea typeface="Calibri"/>
                  <a:cs typeface="Calibri"/>
                  <a:sym typeface="Calibri"/>
                </a:rPr>
                <a:t> </a:t>
              </a:r>
              <a:endParaRPr sz="1200">
                <a:solidFill>
                  <a:srgbClr val="FF0000"/>
                </a:solidFill>
                <a:latin typeface="Arial"/>
                <a:ea typeface="Arial"/>
                <a:cs typeface="Arial"/>
                <a:sym typeface="Arial"/>
              </a:endParaRPr>
            </a:p>
          </p:txBody>
        </p:sp>
        <p:sp>
          <p:nvSpPr>
            <p:cNvPr id="625" name="Google Shape;625;p56"/>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6"/>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6"/>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6"/>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3              </a:t>
              </a:r>
              <a:r>
                <a:rPr lang="en-US" sz="1400">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chemeClr val="dk1"/>
                </a:solidFill>
                <a:latin typeface="Arial"/>
                <a:ea typeface="Arial"/>
                <a:cs typeface="Arial"/>
                <a:sym typeface="Arial"/>
              </a:endParaRPr>
            </a:p>
          </p:txBody>
        </p:sp>
        <p:sp>
          <p:nvSpPr>
            <p:cNvPr id="629" name="Google Shape;629;p56"/>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6"/>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6"/>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6"/>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4         </a:t>
              </a:r>
              <a:r>
                <a:rPr lang="en-US" sz="1400">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endParaRPr sz="1200">
                <a:solidFill>
                  <a:srgbClr val="FF0000"/>
                </a:solidFill>
                <a:latin typeface="Arial"/>
                <a:ea typeface="Arial"/>
                <a:cs typeface="Arial"/>
                <a:sym typeface="Arial"/>
              </a:endParaRPr>
            </a:p>
          </p:txBody>
        </p:sp>
        <p:sp>
          <p:nvSpPr>
            <p:cNvPr id="633" name="Google Shape;633;p56"/>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6"/>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6"/>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6"/>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GO Team Feedback Session: Draft Budget Presented &amp; Discussed </a:t>
              </a:r>
              <a:r>
                <a:rPr lang="en-US" sz="1200">
                  <a:solidFill>
                    <a:srgbClr val="FF0000"/>
                  </a:solidFill>
                  <a:latin typeface="Calibri"/>
                  <a:ea typeface="Calibri"/>
                  <a:cs typeface="Calibri"/>
                  <a:sym typeface="Calibri"/>
                </a:rPr>
                <a:t>February – </a:t>
              </a:r>
              <a:r>
                <a:rPr lang="en-US" sz="1200">
                  <a:solidFill>
                    <a:srgbClr val="FF0000"/>
                  </a:solidFill>
                  <a:highlight>
                    <a:srgbClr val="FFFF00"/>
                  </a:highlight>
                  <a:latin typeface="Calibri"/>
                  <a:ea typeface="Calibri"/>
                  <a:cs typeface="Calibri"/>
                  <a:sym typeface="Calibri"/>
                </a:rPr>
                <a:t>multiple meetings</a:t>
              </a:r>
              <a:r>
                <a:rPr lang="en-US" sz="1200">
                  <a:solidFill>
                    <a:srgbClr val="FF0000"/>
                  </a:solidFill>
                  <a:latin typeface="Calibri"/>
                  <a:ea typeface="Calibri"/>
                  <a:cs typeface="Calibri"/>
                  <a:sym typeface="Calibri"/>
                </a:rPr>
                <a:t>, if necessary</a:t>
              </a:r>
              <a:endParaRPr/>
            </a:p>
          </p:txBody>
        </p:sp>
        <p:sp>
          <p:nvSpPr>
            <p:cNvPr id="637" name="Google Shape;637;p56"/>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6"/>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6"/>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6"/>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6               </a:t>
              </a:r>
              <a:r>
                <a:rPr b="0" lang="en-US" sz="1400">
                  <a:solidFill>
                    <a:schemeClr val="dk1"/>
                  </a:solidFill>
                  <a:latin typeface="Arial"/>
                  <a:ea typeface="Arial"/>
                  <a:cs typeface="Arial"/>
                  <a:sym typeface="Arial"/>
                </a:rPr>
                <a:t>Principals:</a:t>
              </a:r>
              <a:r>
                <a:rPr b="1" lang="en-US" sz="1600">
                  <a:solidFill>
                    <a:schemeClr val="dk1"/>
                  </a:solidFill>
                  <a:latin typeface="Arial"/>
                  <a:ea typeface="Arial"/>
                  <a:cs typeface="Arial"/>
                  <a:sym typeface="Arial"/>
                </a:rPr>
                <a:t> </a:t>
              </a:r>
              <a:r>
                <a:rPr b="0" lang="en-US" sz="1400">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641" name="Google Shape;641;p56"/>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6"/>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6"/>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6"/>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7      </a:t>
              </a:r>
              <a:r>
                <a:rPr lang="en-US" sz="1400">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pic>
        <p:nvPicPr>
          <p:cNvPr descr="Image result for you are here" id="645" name="Google Shape;645;p56"/>
          <p:cNvPicPr preferRelativeResize="0"/>
          <p:nvPr/>
        </p:nvPicPr>
        <p:blipFill rotWithShape="1">
          <a:blip r:embed="rId4">
            <a:alphaModFix/>
          </a:blip>
          <a:srcRect b="0" l="0" r="0" t="0"/>
          <a:stretch/>
        </p:blipFill>
        <p:spPr>
          <a:xfrm>
            <a:off x="4858464" y="1864170"/>
            <a:ext cx="570059" cy="831576"/>
          </a:xfrm>
          <a:prstGeom prst="rect">
            <a:avLst/>
          </a:prstGeom>
          <a:noFill/>
          <a:ln>
            <a:noFill/>
          </a:ln>
        </p:spPr>
      </p:pic>
      <p:sp>
        <p:nvSpPr>
          <p:cNvPr id="646" name="Google Shape;646;p56"/>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50">
                <a:solidFill>
                  <a:srgbClr val="000000"/>
                </a:solidFill>
                <a:latin typeface="Calibri"/>
                <a:ea typeface="Calibri"/>
                <a:cs typeface="Calibri"/>
                <a:sym typeface="Calibri"/>
              </a:rPr>
              <a:t>GO Teams are encouraged to have ongoing conversations</a:t>
            </a:r>
            <a:endParaRPr/>
          </a:p>
        </p:txBody>
      </p:sp>
      <p:sp>
        <p:nvSpPr>
          <p:cNvPr id="647" name="Google Shape;647;p56"/>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57"/>
          <p:cNvSpPr txBox="1"/>
          <p:nvPr>
            <p:ph type="ctrTitle"/>
          </p:nvPr>
        </p:nvSpPr>
        <p:spPr>
          <a:xfrm>
            <a:off x="393572" y="22415"/>
            <a:ext cx="6846189" cy="696913"/>
          </a:xfrm>
          <a:prstGeom prst="rect">
            <a:avLst/>
          </a:prstGeom>
          <a:noFill/>
          <a:ln>
            <a:noFill/>
          </a:ln>
        </p:spPr>
        <p:txBody>
          <a:bodyPr anchorCtr="0" anchor="ctr" bIns="45700" lIns="91425" spcFirstLastPara="1" rIns="91425" wrap="square" tIns="45700">
            <a:noAutofit/>
          </a:bodyPr>
          <a:lstStyle/>
          <a:p>
            <a:pPr indent="0" lvl="0" marL="0" marR="0" rtl="0" algn="l">
              <a:lnSpc>
                <a:spcPct val="91399"/>
              </a:lnSpc>
              <a:spcBef>
                <a:spcPts val="0"/>
              </a:spcBef>
              <a:spcAft>
                <a:spcPts val="0"/>
              </a:spcAft>
              <a:buClr>
                <a:schemeClr val="dk1"/>
              </a:buClr>
              <a:buSzPts val="1000"/>
              <a:buFont typeface="Calibri"/>
              <a:buNone/>
            </a:pPr>
            <a:r>
              <a:rPr b="1" i="0" lang="en-US" sz="4000" u="sng" cap="none" strike="noStrike">
                <a:solidFill>
                  <a:schemeClr val="dk1"/>
                </a:solidFill>
                <a:latin typeface="Calibri"/>
                <a:ea typeface="Calibri"/>
                <a:cs typeface="Calibri"/>
                <a:sym typeface="Calibri"/>
              </a:rPr>
              <a:t>Budget Allocation Meeting</a:t>
            </a:r>
            <a:endParaRPr/>
          </a:p>
        </p:txBody>
      </p:sp>
      <p:sp>
        <p:nvSpPr>
          <p:cNvPr id="653" name="Google Shape;653;p57"/>
          <p:cNvSpPr txBox="1"/>
          <p:nvPr>
            <p:ph idx="1" type="subTitle"/>
          </p:nvPr>
        </p:nvSpPr>
        <p:spPr>
          <a:xfrm>
            <a:off x="241172" y="1019175"/>
            <a:ext cx="7426453" cy="5816410"/>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6350" lvl="0" marL="57150" marR="0" rtl="0" algn="l">
              <a:lnSpc>
                <a:spcPct val="100000"/>
              </a:lnSpc>
              <a:spcBef>
                <a:spcPts val="0"/>
              </a:spcBef>
              <a:spcAft>
                <a:spcPts val="0"/>
              </a:spcAft>
              <a:buClr>
                <a:schemeClr val="accent5"/>
              </a:buClr>
              <a:buSzPts val="2200"/>
              <a:buNone/>
            </a:pPr>
            <a:r>
              <a:rPr lang="en-US" sz="2200">
                <a:solidFill>
                  <a:schemeClr val="accent5"/>
                </a:solidFill>
              </a:rPr>
              <a:t>The first GO Team meeting is when the principal will provide an overview of the budget allocation for GO Team members and the general public. </a:t>
            </a:r>
            <a:endParaRPr/>
          </a:p>
          <a:p>
            <a:pPr indent="0" lvl="0" marL="6350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6350" lvl="0" marL="5715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endParaRPr/>
          </a:p>
          <a:p>
            <a:pPr indent="0" lvl="0" marL="63500" rtl="0" algn="l">
              <a:lnSpc>
                <a:spcPct val="100000"/>
              </a:lnSpc>
              <a:spcBef>
                <a:spcPts val="1800"/>
              </a:spcBef>
              <a:spcAft>
                <a:spcPts val="0"/>
              </a:spcAft>
              <a:buClr>
                <a:schemeClr val="accent3"/>
              </a:buClr>
              <a:buSzPts val="2800"/>
              <a:buNone/>
            </a:pPr>
            <a:r>
              <a:rPr b="1" lang="en-US" sz="2800" u="sng">
                <a:solidFill>
                  <a:schemeClr val="accent3"/>
                </a:solidFill>
              </a:rPr>
              <a:t>When</a:t>
            </a:r>
            <a:endParaRPr/>
          </a:p>
          <a:p>
            <a:pPr indent="-457200" lvl="0" marL="520700" rtl="0" algn="l">
              <a:lnSpc>
                <a:spcPct val="100000"/>
              </a:lnSpc>
              <a:spcBef>
                <a:spcPts val="600"/>
              </a:spcBef>
              <a:spcAft>
                <a:spcPts val="0"/>
              </a:spcAft>
              <a:buClr>
                <a:schemeClr val="accent5"/>
              </a:buClr>
              <a:buSzPts val="2200"/>
              <a:buNone/>
            </a:pPr>
            <a:r>
              <a:rPr lang="en-US" sz="2200">
                <a:solidFill>
                  <a:schemeClr val="accent5"/>
                </a:solidFill>
              </a:rPr>
              <a:t>End of January- Early February</a:t>
            </a:r>
            <a:endParaRPr/>
          </a:p>
        </p:txBody>
      </p:sp>
      <p:sp>
        <p:nvSpPr>
          <p:cNvPr id="654" name="Google Shape;654;p57"/>
          <p:cNvSpPr txBox="1"/>
          <p:nvPr>
            <p:ph idx="4294967295" type="sldNum"/>
          </p:nvPr>
        </p:nvSpPr>
        <p:spPr>
          <a:xfrm>
            <a:off x="10071100" y="-1348042"/>
            <a:ext cx="1621258" cy="73401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8"/>
          <p:cNvSpPr txBox="1"/>
          <p:nvPr>
            <p:ph type="title"/>
          </p:nvPr>
        </p:nvSpPr>
        <p:spPr>
          <a:xfrm>
            <a:off x="0" y="188912"/>
            <a:ext cx="12192000" cy="542608"/>
          </a:xfrm>
          <a:prstGeom prst="rect">
            <a:avLst/>
          </a:prstGeom>
          <a:noFill/>
          <a:ln>
            <a:noFill/>
          </a:ln>
        </p:spPr>
        <p:txBody>
          <a:bodyPr anchorCtr="0" anchor="b" bIns="45700" lIns="91425" spcFirstLastPara="1" rIns="91425" wrap="square" tIns="45700">
            <a:noAutofit/>
          </a:bodyPr>
          <a:lstStyle/>
          <a:p>
            <a:pPr indent="0" lvl="0" marL="0" rtl="0" algn="ctr">
              <a:lnSpc>
                <a:spcPct val="114250"/>
              </a:lnSpc>
              <a:spcBef>
                <a:spcPts val="0"/>
              </a:spcBef>
              <a:spcAft>
                <a:spcPts val="0"/>
              </a:spcAft>
              <a:buClr>
                <a:schemeClr val="accent6"/>
              </a:buClr>
              <a:buSzPts val="3200"/>
              <a:buFont typeface="Arial Black"/>
              <a:buNone/>
            </a:pPr>
            <a:r>
              <a:rPr lang="en-US" sz="3200"/>
              <a:t>FY24 BUDGET DEVELOPMENT PROCESS</a:t>
            </a:r>
            <a:endParaRPr/>
          </a:p>
        </p:txBody>
      </p:sp>
      <p:sp>
        <p:nvSpPr>
          <p:cNvPr id="660" name="Google Shape;660;p58"/>
          <p:cNvSpPr txBox="1"/>
          <p:nvPr>
            <p:ph idx="2" type="body"/>
          </p:nvPr>
        </p:nvSpPr>
        <p:spPr>
          <a:xfrm>
            <a:off x="1266826" y="1116874"/>
            <a:ext cx="3757818" cy="494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627E"/>
              </a:buClr>
              <a:buSzPct val="100000"/>
              <a:buNone/>
            </a:pPr>
            <a:r>
              <a:rPr b="1" lang="en-US" sz="2400" u="sng">
                <a:solidFill>
                  <a:srgbClr val="00627E"/>
                </a:solidFill>
                <a:latin typeface="Calibri"/>
                <a:ea typeface="Calibri"/>
                <a:cs typeface="Calibri"/>
                <a:sym typeface="Calibri"/>
              </a:rPr>
              <a:t>Principal’s Role</a:t>
            </a:r>
            <a:endParaRPr/>
          </a:p>
          <a:p>
            <a:pPr indent="-171481" lvl="0" marL="171450" rtl="0" algn="l">
              <a:lnSpc>
                <a:spcPct val="11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Design the budget and propose operational changes that can raise student achievement</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Flesh out strategies, implement and manage them at the school level </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day-to-day operations</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Serve as the expert on the school</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Hire quality instructional and support personnel</a:t>
            </a:r>
            <a:endParaRPr/>
          </a:p>
          <a:p>
            <a:pPr indent="0" lvl="0" marL="0" rtl="0" algn="l">
              <a:lnSpc>
                <a:spcPct val="100000"/>
              </a:lnSpc>
              <a:spcBef>
                <a:spcPts val="870"/>
              </a:spcBef>
              <a:spcAft>
                <a:spcPts val="0"/>
              </a:spcAft>
              <a:buClr>
                <a:schemeClr val="accent6"/>
              </a:buClr>
              <a:buSzPct val="100000"/>
              <a:buNone/>
            </a:pPr>
            <a:r>
              <a:t/>
            </a:r>
            <a:endParaRPr sz="1600">
              <a:latin typeface="Calibri"/>
              <a:ea typeface="Calibri"/>
              <a:cs typeface="Calibri"/>
              <a:sym typeface="Calibri"/>
            </a:endParaRPr>
          </a:p>
          <a:p>
            <a:pPr indent="0" lvl="0" marL="0" rtl="0" algn="l">
              <a:lnSpc>
                <a:spcPct val="100000"/>
              </a:lnSpc>
              <a:spcBef>
                <a:spcPts val="270"/>
              </a:spcBef>
              <a:spcAft>
                <a:spcPts val="0"/>
              </a:spcAft>
              <a:buClr>
                <a:srgbClr val="00627E"/>
              </a:buClr>
              <a:buSzPct val="100000"/>
              <a:buNone/>
            </a:pPr>
            <a:r>
              <a:rPr b="1" lang="en-US" sz="2200" u="sng">
                <a:solidFill>
                  <a:srgbClr val="00627E"/>
                </a:solidFill>
                <a:latin typeface="Calibri"/>
                <a:ea typeface="Calibri"/>
                <a:cs typeface="Calibri"/>
                <a:sym typeface="Calibri"/>
              </a:rPr>
              <a:t>The GO Team’s Role</a:t>
            </a:r>
            <a:endParaRPr/>
          </a:p>
          <a:p>
            <a:pPr indent="-171481" lvl="0" marL="171450" rtl="0" algn="l">
              <a:lnSpc>
                <a:spcPct val="12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big picture (</a:t>
            </a:r>
            <a:r>
              <a:rPr lang="en-US" sz="1700" u="sng">
                <a:solidFill>
                  <a:schemeClr val="dk1"/>
                </a:solidFill>
                <a:latin typeface="Calibri"/>
                <a:ea typeface="Calibri"/>
                <a:cs typeface="Calibri"/>
                <a:sym typeface="Calibri"/>
              </a:rPr>
              <a:t>positions and resources, not people</a:t>
            </a:r>
            <a:r>
              <a:rPr lang="en-US" sz="1700">
                <a:solidFill>
                  <a:schemeClr val="dk1"/>
                </a:solidFill>
                <a:latin typeface="Calibri"/>
                <a:ea typeface="Calibri"/>
                <a:cs typeface="Calibri"/>
                <a:sym typeface="Calibri"/>
              </a:rPr>
              <a:t>)</a:t>
            </a:r>
            <a:endParaRPr/>
          </a:p>
          <a:p>
            <a:pPr indent="-171481" lvl="0" marL="171450" rtl="0" algn="l">
              <a:lnSpc>
                <a:spcPct val="12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Ensure that the budget is </a:t>
            </a:r>
            <a:r>
              <a:rPr lang="en-US" sz="1700" u="sng">
                <a:solidFill>
                  <a:schemeClr val="dk1"/>
                </a:solidFill>
                <a:latin typeface="Calibri"/>
                <a:ea typeface="Calibri"/>
                <a:cs typeface="Calibri"/>
                <a:sym typeface="Calibri"/>
              </a:rPr>
              <a:t>aligned</a:t>
            </a:r>
            <a:r>
              <a:rPr lang="en-US" sz="1700">
                <a:solidFill>
                  <a:schemeClr val="dk1"/>
                </a:solidFill>
                <a:latin typeface="Calibri"/>
                <a:ea typeface="Calibri"/>
                <a:cs typeface="Calibri"/>
                <a:sym typeface="Calibri"/>
              </a:rPr>
              <a:t> to the school’s mission and vision and that </a:t>
            </a:r>
            <a:r>
              <a:rPr lang="en-US" sz="1700" u="sng">
                <a:solidFill>
                  <a:schemeClr val="dk1"/>
                </a:solidFill>
                <a:latin typeface="Calibri"/>
                <a:ea typeface="Calibri"/>
                <a:cs typeface="Calibri"/>
                <a:sym typeface="Calibri"/>
              </a:rPr>
              <a:t>resources are allocated to support key strategic priorities</a:t>
            </a:r>
            <a:endParaRPr/>
          </a:p>
          <a:p>
            <a:pPr indent="0" lvl="0" marL="0" rtl="0" algn="l">
              <a:lnSpc>
                <a:spcPct val="100000"/>
              </a:lnSpc>
              <a:spcBef>
                <a:spcPts val="8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p>
        </p:txBody>
      </p:sp>
      <p:sp>
        <p:nvSpPr>
          <p:cNvPr id="661" name="Google Shape;661;p58"/>
          <p:cNvSpPr txBox="1"/>
          <p:nvPr>
            <p:ph idx="12" type="sldNum"/>
          </p:nvPr>
        </p:nvSpPr>
        <p:spPr>
          <a:xfrm>
            <a:off x="190500" y="6373813"/>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662" name="Google Shape;662;p58"/>
          <p:cNvPicPr preferRelativeResize="0"/>
          <p:nvPr>
            <p:ph idx="1" type="body"/>
          </p:nvPr>
        </p:nvPicPr>
        <p:blipFill rotWithShape="1">
          <a:blip r:embed="rId3">
            <a:alphaModFix/>
          </a:blip>
          <a:srcRect b="0" l="0" r="46897" t="3534"/>
          <a:stretch/>
        </p:blipFill>
        <p:spPr>
          <a:xfrm>
            <a:off x="5287199" y="1044856"/>
            <a:ext cx="4063798" cy="5624232"/>
          </a:xfrm>
          <a:prstGeom prst="rect">
            <a:avLst/>
          </a:prstGeom>
          <a:noFill/>
          <a:ln>
            <a:noFill/>
          </a:ln>
        </p:spPr>
      </p:pic>
      <p:sp>
        <p:nvSpPr>
          <p:cNvPr id="663" name="Google Shape;663;p58"/>
          <p:cNvSpPr/>
          <p:nvPr/>
        </p:nvSpPr>
        <p:spPr>
          <a:xfrm rot="-2248755">
            <a:off x="6319863" y="996073"/>
            <a:ext cx="786776" cy="1612226"/>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664" name="Google Shape;664;p58"/>
          <p:cNvSpPr/>
          <p:nvPr/>
        </p:nvSpPr>
        <p:spPr>
          <a:xfrm rot="2126405">
            <a:off x="8428166" y="1047520"/>
            <a:ext cx="744346" cy="1562707"/>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9"/>
          <p:cNvSpPr txBox="1"/>
          <p:nvPr/>
        </p:nvSpPr>
        <p:spPr>
          <a:xfrm>
            <a:off x="273808" y="1989514"/>
            <a:ext cx="2036100" cy="395100"/>
          </a:xfrm>
          <a:prstGeom prst="rect">
            <a:avLst/>
          </a:prstGeom>
          <a:noFill/>
          <a:ln>
            <a:noFill/>
          </a:ln>
        </p:spPr>
        <p:txBody>
          <a:bodyPr anchorCtr="0" anchor="t" bIns="0" lIns="0" spcFirstLastPara="1" rIns="0" wrap="square" tIns="12700">
            <a:spAutoFit/>
          </a:bodyPr>
          <a:lstStyle/>
          <a:p>
            <a:pPr indent="-483869" lvl="0" marL="495933" marR="5080" rtl="0" algn="ctr">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APS Strategic Priorities</a:t>
            </a:r>
            <a:endParaRPr b="1" i="1" sz="1200" u="none" cap="none" strike="noStrike">
              <a:solidFill>
                <a:srgbClr val="151515"/>
              </a:solidFill>
              <a:latin typeface="Calibri"/>
              <a:ea typeface="Calibri"/>
              <a:cs typeface="Calibri"/>
              <a:sym typeface="Calibri"/>
            </a:endParaRPr>
          </a:p>
          <a:p>
            <a:pPr indent="-483869" lvl="0" marL="495933" marR="5080" rtl="0" algn="ctr">
              <a:lnSpc>
                <a:spcPct val="100000"/>
              </a:lnSpc>
              <a:spcBef>
                <a:spcPts val="10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&amp; Initiatives</a:t>
            </a:r>
            <a:endParaRPr b="0" i="0" sz="1200" u="none" cap="none" strike="noStrike">
              <a:solidFill>
                <a:schemeClr val="dk1"/>
              </a:solidFill>
              <a:latin typeface="Calibri"/>
              <a:ea typeface="Calibri"/>
              <a:cs typeface="Calibri"/>
              <a:sym typeface="Calibri"/>
            </a:endParaRPr>
          </a:p>
        </p:txBody>
      </p:sp>
      <p:sp>
        <p:nvSpPr>
          <p:cNvPr id="670" name="Google Shape;670;p59"/>
          <p:cNvSpPr txBox="1"/>
          <p:nvPr/>
        </p:nvSpPr>
        <p:spPr>
          <a:xfrm>
            <a:off x="4374037" y="100361"/>
            <a:ext cx="3481500" cy="2898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5"/>
                </a:solidFill>
                <a:latin typeface="Calibri"/>
                <a:ea typeface="Calibri"/>
                <a:cs typeface="Calibri"/>
                <a:sym typeface="Calibri"/>
              </a:rPr>
              <a:t>Peyton Forest</a:t>
            </a:r>
            <a:endParaRPr b="0" i="0" sz="1800" u="none" cap="none" strike="noStrike">
              <a:solidFill>
                <a:schemeClr val="accent5"/>
              </a:solidFill>
              <a:latin typeface="Calibri"/>
              <a:ea typeface="Calibri"/>
              <a:cs typeface="Calibri"/>
              <a:sym typeface="Calibri"/>
            </a:endParaRPr>
          </a:p>
        </p:txBody>
      </p:sp>
      <p:sp>
        <p:nvSpPr>
          <p:cNvPr id="671" name="Google Shape;671;p59"/>
          <p:cNvSpPr txBox="1"/>
          <p:nvPr/>
        </p:nvSpPr>
        <p:spPr>
          <a:xfrm>
            <a:off x="5658167" y="561597"/>
            <a:ext cx="8757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SMART Goals</a:t>
            </a:r>
            <a:endParaRPr b="0" i="0" sz="1200" u="none" cap="none" strike="noStrike">
              <a:solidFill>
                <a:schemeClr val="dk1"/>
              </a:solidFill>
              <a:latin typeface="Calibri"/>
              <a:ea typeface="Calibri"/>
              <a:cs typeface="Calibri"/>
              <a:sym typeface="Calibri"/>
            </a:endParaRPr>
          </a:p>
        </p:txBody>
      </p:sp>
      <p:sp>
        <p:nvSpPr>
          <p:cNvPr id="672" name="Google Shape;672;p59"/>
          <p:cNvSpPr txBox="1"/>
          <p:nvPr/>
        </p:nvSpPr>
        <p:spPr>
          <a:xfrm>
            <a:off x="6783717" y="2086667"/>
            <a:ext cx="51636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School Strategies</a:t>
            </a:r>
            <a:endParaRPr b="0" i="0" sz="1200" u="none" cap="none" strike="noStrike">
              <a:solidFill>
                <a:schemeClr val="dk1"/>
              </a:solidFill>
              <a:latin typeface="Calibri"/>
              <a:ea typeface="Calibri"/>
              <a:cs typeface="Calibri"/>
              <a:sym typeface="Calibri"/>
            </a:endParaRPr>
          </a:p>
        </p:txBody>
      </p:sp>
      <p:sp>
        <p:nvSpPr>
          <p:cNvPr id="673" name="Google Shape;673;p59"/>
          <p:cNvSpPr txBox="1"/>
          <p:nvPr/>
        </p:nvSpPr>
        <p:spPr>
          <a:xfrm>
            <a:off x="857575" y="909000"/>
            <a:ext cx="1912500" cy="10824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171450" lvl="1" marL="228600" marR="0" rtl="0" algn="l">
              <a:lnSpc>
                <a:spcPct val="90000"/>
              </a:lnSpc>
              <a:spcBef>
                <a:spcPts val="0"/>
              </a:spcBef>
              <a:spcAft>
                <a:spcPts val="0"/>
              </a:spcAft>
              <a:buClr>
                <a:schemeClr val="dk1"/>
              </a:buClr>
              <a:buSzPts val="1100"/>
              <a:buFont typeface="EB Garamond"/>
              <a:buChar char="•"/>
            </a:pPr>
            <a:r>
              <a:rPr b="1" i="0" lang="en-US" sz="1100" u="none" cap="none" strike="noStrike">
                <a:solidFill>
                  <a:schemeClr val="dk1"/>
                </a:solidFill>
                <a:latin typeface="EB Garamond"/>
                <a:ea typeface="EB Garamond"/>
                <a:cs typeface="EB Garamond"/>
                <a:sym typeface="EB Garamond"/>
              </a:rPr>
              <a:t>By May 2023, students in grades 3-5 will increase ELA proficiency on GMAS from 14% to 19%.</a:t>
            </a:r>
            <a:endParaRPr b="0" i="0" sz="1100" u="none" cap="none" strike="noStrike">
              <a:solidFill>
                <a:schemeClr val="dk1"/>
              </a:solidFill>
              <a:latin typeface="Calibri"/>
              <a:ea typeface="Calibri"/>
              <a:cs typeface="Calibri"/>
              <a:sym typeface="Calibri"/>
            </a:endParaRPr>
          </a:p>
        </p:txBody>
      </p:sp>
      <p:sp>
        <p:nvSpPr>
          <p:cNvPr id="674" name="Google Shape;674;p59"/>
          <p:cNvSpPr txBox="1"/>
          <p:nvPr/>
        </p:nvSpPr>
        <p:spPr>
          <a:xfrm>
            <a:off x="4176650" y="907275"/>
            <a:ext cx="1912500" cy="10824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900"/>
              </a:spcBef>
              <a:spcAft>
                <a:spcPts val="0"/>
              </a:spcAft>
              <a:buClr>
                <a:srgbClr val="000000"/>
              </a:buClr>
              <a:buSzPts val="1100"/>
              <a:buFont typeface="Arial"/>
              <a:buNone/>
            </a:pPr>
            <a:r>
              <a:t/>
            </a:r>
            <a:endParaRPr b="1" i="0" sz="11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900"/>
              </a:spcBef>
              <a:spcAft>
                <a:spcPts val="0"/>
              </a:spcAft>
              <a:buClr>
                <a:schemeClr val="dk1"/>
              </a:buClr>
              <a:buSzPts val="1100"/>
              <a:buFont typeface="Arial"/>
              <a:buNone/>
            </a:pPr>
            <a:r>
              <a:rPr b="1" i="0" lang="en-US" sz="1100" u="none" cap="none" strike="noStrike">
                <a:solidFill>
                  <a:schemeClr val="dk1"/>
                </a:solidFill>
                <a:latin typeface="EB Garamond"/>
                <a:ea typeface="EB Garamond"/>
                <a:cs typeface="EB Garamond"/>
                <a:sym typeface="EB Garamond"/>
              </a:rPr>
              <a:t>By May 2023, students in grades 3-5 will increase Math  proficiency on GMAS from 14% to 19%.</a:t>
            </a:r>
            <a:endParaRPr b="0" i="0" sz="1100" u="none" cap="none" strike="noStrike">
              <a:solidFill>
                <a:schemeClr val="dk1"/>
              </a:solidFill>
              <a:latin typeface="Calibri"/>
              <a:ea typeface="Calibri"/>
              <a:cs typeface="Calibri"/>
              <a:sym typeface="Calibri"/>
            </a:endParaRPr>
          </a:p>
        </p:txBody>
      </p:sp>
      <p:sp>
        <p:nvSpPr>
          <p:cNvPr id="675" name="Google Shape;675;p59"/>
          <p:cNvSpPr txBox="1"/>
          <p:nvPr/>
        </p:nvSpPr>
        <p:spPr>
          <a:xfrm>
            <a:off x="6964929" y="907280"/>
            <a:ext cx="1912500" cy="9381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900"/>
              </a:spcBef>
              <a:spcAft>
                <a:spcPts val="0"/>
              </a:spcAft>
              <a:buClr>
                <a:schemeClr val="dk1"/>
              </a:buClr>
              <a:buSzPts val="1100"/>
              <a:buFont typeface="Arial"/>
              <a:buNone/>
            </a:pPr>
            <a:r>
              <a:rPr b="1" i="0" lang="en-US" sz="1100" u="none" cap="none" strike="noStrike">
                <a:solidFill>
                  <a:schemeClr val="dk1"/>
                </a:solidFill>
                <a:latin typeface="EB Garamond"/>
                <a:ea typeface="EB Garamond"/>
                <a:cs typeface="EB Garamond"/>
                <a:sym typeface="EB Garamond"/>
              </a:rPr>
              <a:t>May 2023, K-5 attendance rate will improve from 89% to 95%.</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894"/>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76" name="Google Shape;676;p59"/>
          <p:cNvSpPr txBox="1"/>
          <p:nvPr/>
        </p:nvSpPr>
        <p:spPr>
          <a:xfrm>
            <a:off x="2475798" y="2086668"/>
            <a:ext cx="41130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School Strategic Priorities</a:t>
            </a:r>
            <a:endParaRPr b="0" i="0" sz="1200" u="none" cap="none" strike="noStrike">
              <a:solidFill>
                <a:schemeClr val="dk1"/>
              </a:solidFill>
              <a:latin typeface="Calibri"/>
              <a:ea typeface="Calibri"/>
              <a:cs typeface="Calibri"/>
              <a:sym typeface="Calibri"/>
            </a:endParaRPr>
          </a:p>
        </p:txBody>
      </p:sp>
      <p:sp>
        <p:nvSpPr>
          <p:cNvPr id="677" name="Google Shape;677;p59"/>
          <p:cNvSpPr txBox="1"/>
          <p:nvPr/>
        </p:nvSpPr>
        <p:spPr>
          <a:xfrm>
            <a:off x="618189" y="139736"/>
            <a:ext cx="513600" cy="1974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78" name="Google Shape;678;p59"/>
          <p:cNvSpPr txBox="1"/>
          <p:nvPr/>
        </p:nvSpPr>
        <p:spPr>
          <a:xfrm>
            <a:off x="6751178" y="3498002"/>
            <a:ext cx="5260800" cy="899700"/>
          </a:xfrm>
          <a:prstGeom prst="rect">
            <a:avLst/>
          </a:prstGeom>
          <a:solidFill>
            <a:srgbClr val="BAF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600" u="none" cap="none" strike="noStrike">
                <a:solidFill>
                  <a:schemeClr val="dk1"/>
                </a:solidFill>
                <a:latin typeface="Calibri"/>
                <a:ea typeface="Calibri"/>
                <a:cs typeface="Calibri"/>
                <a:sym typeface="Calibri"/>
              </a:rPr>
              <a:t>1.Provide monthly student attendance initiatives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0" i="0" lang="en-US" sz="600" u="none" cap="none" strike="noStrike">
                <a:solidFill>
                  <a:schemeClr val="dk1"/>
                </a:solidFill>
                <a:latin typeface="Calibri"/>
                <a:ea typeface="Calibri"/>
                <a:cs typeface="Calibri"/>
                <a:sym typeface="Calibri"/>
              </a:rPr>
              <a:t>2. Provide monthly parent newsletters focused on attendance</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000"/>
              <a:buFont typeface="Arial"/>
              <a:buNone/>
            </a:pPr>
            <a:r>
              <a:rPr b="0" i="0" lang="en-US" sz="600" u="none" cap="none" strike="noStrike">
                <a:solidFill>
                  <a:schemeClr val="dk1"/>
                </a:solidFill>
                <a:latin typeface="Calibri"/>
                <a:ea typeface="Calibri"/>
                <a:cs typeface="Calibri"/>
                <a:sym typeface="Calibri"/>
              </a:rPr>
              <a:t>3. Attendance team will contact by phone and in writing the parents of students with chronic absenteeism. </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4. Provide small group mental health interventions led by Counselor and through Hazel Health</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000"/>
              <a:buFont typeface="Arial"/>
              <a:buNone/>
            </a:pPr>
            <a:r>
              <a:rPr b="0" i="0" lang="en-US" sz="600" u="none" cap="none" strike="noStrike">
                <a:solidFill>
                  <a:schemeClr val="dk1"/>
                </a:solidFill>
                <a:latin typeface="Calibri"/>
                <a:ea typeface="Calibri"/>
                <a:cs typeface="Calibri"/>
                <a:sym typeface="Calibri"/>
              </a:rPr>
              <a:t>5. Provide daily SEL lessons </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6. Implement  District Personalized Learning Pathway</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t/>
            </a:r>
            <a:endParaRPr b="0" i="0" sz="600" u="none" cap="none" strike="noStrike">
              <a:solidFill>
                <a:schemeClr val="dk1"/>
              </a:solidFill>
              <a:latin typeface="Calibri"/>
              <a:ea typeface="Calibri"/>
              <a:cs typeface="Calibri"/>
              <a:sym typeface="Calibri"/>
            </a:endParaRPr>
          </a:p>
        </p:txBody>
      </p:sp>
      <p:sp>
        <p:nvSpPr>
          <p:cNvPr id="679" name="Google Shape;679;p59"/>
          <p:cNvSpPr txBox="1"/>
          <p:nvPr/>
        </p:nvSpPr>
        <p:spPr>
          <a:xfrm>
            <a:off x="6754603" y="2441253"/>
            <a:ext cx="5257200" cy="8997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1.Conduct personalized monthly student data meetings.</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2. </a:t>
            </a:r>
            <a:r>
              <a:rPr b="1" i="0" lang="en-US" sz="600" u="none" cap="none" strike="noStrike">
                <a:solidFill>
                  <a:schemeClr val="dk1"/>
                </a:solidFill>
                <a:latin typeface="Calibri"/>
                <a:ea typeface="Calibri"/>
                <a:cs typeface="Calibri"/>
                <a:sym typeface="Calibri"/>
              </a:rPr>
              <a:t> </a:t>
            </a:r>
            <a:r>
              <a:rPr b="0" i="0" lang="en-US" sz="600" u="none" cap="none" strike="noStrike">
                <a:solidFill>
                  <a:schemeClr val="dk1"/>
                </a:solidFill>
                <a:latin typeface="Calibri"/>
                <a:ea typeface="Calibri"/>
                <a:cs typeface="Calibri"/>
                <a:sym typeface="Calibri"/>
              </a:rPr>
              <a:t>Increase small group instruction.</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3. Implement daily phonemic awareness and phonics instruction (FUNdations &amp; Rollins Center).</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4. Integrate writing across the curriculum</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5. Use MAP data to guide student intervention groups.</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Calibri"/>
              <a:buNone/>
            </a:pPr>
            <a:r>
              <a:rPr b="0" i="0" lang="en-US" sz="600" u="none" cap="none" strike="noStrike">
                <a:solidFill>
                  <a:schemeClr val="dk1"/>
                </a:solidFill>
                <a:latin typeface="Calibri"/>
                <a:ea typeface="Calibri"/>
                <a:cs typeface="Calibri"/>
                <a:sym typeface="Calibri"/>
              </a:rPr>
              <a:t>6. Conduct 90 minutes of IB PL  monthly. </a:t>
            </a:r>
            <a:endParaRPr b="0" i="0" sz="600" u="none" cap="none" strike="noStrike">
              <a:solidFill>
                <a:schemeClr val="dk1"/>
              </a:solidFill>
              <a:latin typeface="Calibri"/>
              <a:ea typeface="Calibri"/>
              <a:cs typeface="Calibri"/>
              <a:sym typeface="Calibri"/>
            </a:endParaRPr>
          </a:p>
        </p:txBody>
      </p:sp>
      <p:sp>
        <p:nvSpPr>
          <p:cNvPr id="680" name="Google Shape;680;p59"/>
          <p:cNvSpPr txBox="1"/>
          <p:nvPr/>
        </p:nvSpPr>
        <p:spPr>
          <a:xfrm>
            <a:off x="6747387" y="4538932"/>
            <a:ext cx="5260800" cy="899700"/>
          </a:xfrm>
          <a:prstGeom prst="rect">
            <a:avLst/>
          </a:prstGeom>
          <a:solidFill>
            <a:srgbClr val="F8E3D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alibri"/>
                <a:ea typeface="Calibri"/>
                <a:cs typeface="Calibri"/>
                <a:sym typeface="Calibri"/>
              </a:rPr>
              <a:t>1.100% of staff will receive IBO Training</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2.Increase the number of classroom teachers who are gifted endorsed</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3. Implement cognitive development initiatives</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4. Provide ongoing PL on SEL &amp; trauma-informed practices</a:t>
            </a:r>
            <a:endParaRPr b="0" i="0" sz="900" u="none" cap="none" strike="noStrike">
              <a:solidFill>
                <a:schemeClr val="dk1"/>
              </a:solidFill>
              <a:latin typeface="Calibri"/>
              <a:ea typeface="Calibri"/>
              <a:cs typeface="Calibri"/>
              <a:sym typeface="Calibri"/>
            </a:endParaRPr>
          </a:p>
        </p:txBody>
      </p:sp>
      <p:sp>
        <p:nvSpPr>
          <p:cNvPr id="681" name="Google Shape;681;p59"/>
          <p:cNvSpPr txBox="1"/>
          <p:nvPr/>
        </p:nvSpPr>
        <p:spPr>
          <a:xfrm>
            <a:off x="6747387" y="5545718"/>
            <a:ext cx="5260800" cy="899700"/>
          </a:xfrm>
          <a:prstGeom prst="rect">
            <a:avLst/>
          </a:prstGeom>
          <a:solidFill>
            <a:srgbClr val="FCF5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1.Maintain and active  Go Team each with clear goals and objectives for parent leadership.</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2. Conduct monthly family engagement opportunities.</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900" u="none" cap="none" strike="noStrike">
                <a:solidFill>
                  <a:schemeClr val="dk1"/>
                </a:solidFill>
                <a:latin typeface="Calibri"/>
                <a:ea typeface="Calibri"/>
                <a:cs typeface="Calibri"/>
                <a:sym typeface="Calibri"/>
              </a:rPr>
              <a:t>3. Employ effective communication between teachers and parents; Class Dojo and monthly parent letters</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900" u="none" cap="none" strike="noStrike">
              <a:solidFill>
                <a:schemeClr val="dk1"/>
              </a:solidFill>
              <a:latin typeface="Calibri"/>
              <a:ea typeface="Calibri"/>
              <a:cs typeface="Calibri"/>
              <a:sym typeface="Calibri"/>
            </a:endParaRPr>
          </a:p>
        </p:txBody>
      </p:sp>
      <p:sp>
        <p:nvSpPr>
          <p:cNvPr id="682" name="Google Shape;682;p59"/>
          <p:cNvSpPr txBox="1"/>
          <p:nvPr/>
        </p:nvSpPr>
        <p:spPr>
          <a:xfrm>
            <a:off x="2475798" y="2529372"/>
            <a:ext cx="4113000" cy="899700"/>
          </a:xfrm>
          <a:prstGeom prst="rect">
            <a:avLst/>
          </a:prstGeom>
          <a:noFill/>
          <a:ln cap="flat" cmpd="sng" w="1905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1.</a:t>
            </a:r>
            <a:r>
              <a:rPr b="1" i="0" lang="en-US" sz="1200" u="none" cap="none" strike="noStrike">
                <a:solidFill>
                  <a:schemeClr val="dk1"/>
                </a:solidFill>
                <a:latin typeface="Calibri"/>
                <a:ea typeface="Calibri"/>
                <a:cs typeface="Calibri"/>
                <a:sym typeface="Calibri"/>
              </a:rPr>
              <a:t>Use data to drive instruction and academic decisions.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2. .</a:t>
            </a:r>
            <a:r>
              <a:rPr b="1" i="0" lang="en-US" sz="1200" u="none" cap="none" strike="noStrike">
                <a:solidFill>
                  <a:schemeClr val="dk1"/>
                </a:solidFill>
                <a:latin typeface="Calibri"/>
                <a:ea typeface="Calibri"/>
                <a:cs typeface="Calibri"/>
                <a:sym typeface="Calibri"/>
              </a:rPr>
              <a:t>Increase academic achievement in core subject areas.</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3. Engage in monthly IB trainings for staff </a:t>
            </a:r>
            <a:endParaRPr b="0" i="0" sz="1100" u="none" cap="none" strike="noStrike">
              <a:solidFill>
                <a:schemeClr val="dk1"/>
              </a:solidFill>
              <a:latin typeface="Calibri"/>
              <a:ea typeface="Calibri"/>
              <a:cs typeface="Calibri"/>
              <a:sym typeface="Calibri"/>
            </a:endParaRPr>
          </a:p>
        </p:txBody>
      </p:sp>
      <p:sp>
        <p:nvSpPr>
          <p:cNvPr id="683" name="Google Shape;683;p59"/>
          <p:cNvSpPr txBox="1"/>
          <p:nvPr/>
        </p:nvSpPr>
        <p:spPr>
          <a:xfrm>
            <a:off x="2475798" y="3535418"/>
            <a:ext cx="4113000" cy="899700"/>
          </a:xfrm>
          <a:prstGeom prst="rect">
            <a:avLst/>
          </a:prstGeom>
          <a:noFill/>
          <a:ln cap="flat" cmpd="sng" w="19050">
            <a:solidFill>
              <a:srgbClr val="00627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4. Increase student attendance &amp; engagement</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5.Implement a Whole-Child system of supports that integrates social-emotional learning, behavior, wellness, and comprehensive academic intervention plans</a:t>
            </a:r>
            <a:endParaRPr b="1" i="0" sz="1200" u="none" cap="none" strike="noStrike">
              <a:solidFill>
                <a:schemeClr val="dk1"/>
              </a:solidFill>
              <a:latin typeface="Calibri"/>
              <a:ea typeface="Calibri"/>
              <a:cs typeface="Calibri"/>
              <a:sym typeface="Calibri"/>
            </a:endParaRPr>
          </a:p>
        </p:txBody>
      </p:sp>
      <p:sp>
        <p:nvSpPr>
          <p:cNvPr id="684" name="Google Shape;684;p59"/>
          <p:cNvSpPr txBox="1"/>
          <p:nvPr/>
        </p:nvSpPr>
        <p:spPr>
          <a:xfrm>
            <a:off x="2463998" y="4435038"/>
            <a:ext cx="4113000" cy="867900"/>
          </a:xfrm>
          <a:prstGeom prst="rect">
            <a:avLst/>
          </a:prstGeom>
          <a:noFill/>
          <a:ln cap="flat" cmpd="sng" w="1905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300"/>
              <a:buFont typeface="Calibri"/>
              <a:buAutoNum type="arabicPeriod" startAt="6"/>
            </a:pPr>
            <a:r>
              <a:rPr b="1" i="0" lang="en-US" sz="1200" u="none" cap="none" strike="noStrike">
                <a:solidFill>
                  <a:schemeClr val="dk1"/>
                </a:solidFill>
                <a:latin typeface="Calibri"/>
                <a:ea typeface="Calibri"/>
                <a:cs typeface="Calibri"/>
                <a:sym typeface="Calibri"/>
              </a:rPr>
              <a:t>Build teacher capacity to support the core content knowledge emotional/behavioral needs of students</a:t>
            </a:r>
            <a:endParaRPr b="0" i="0" sz="1100" u="none" cap="none" strike="noStrike">
              <a:solidFill>
                <a:schemeClr val="dk1"/>
              </a:solidFill>
              <a:latin typeface="Calibri"/>
              <a:ea typeface="Calibri"/>
              <a:cs typeface="Calibri"/>
              <a:sym typeface="Calibri"/>
            </a:endParaRPr>
          </a:p>
        </p:txBody>
      </p:sp>
      <p:sp>
        <p:nvSpPr>
          <p:cNvPr id="685" name="Google Shape;685;p59"/>
          <p:cNvSpPr txBox="1"/>
          <p:nvPr/>
        </p:nvSpPr>
        <p:spPr>
          <a:xfrm>
            <a:off x="2458969" y="5568187"/>
            <a:ext cx="4113000" cy="899700"/>
          </a:xfrm>
          <a:prstGeom prst="rect">
            <a:avLst/>
          </a:prstGeom>
          <a:noFill/>
          <a:ln cap="flat" cmpd="sng" w="1905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1" i="0" lang="en-US" sz="1200" u="none" cap="none" strike="noStrike">
                <a:solidFill>
                  <a:schemeClr val="dk1"/>
                </a:solidFill>
                <a:latin typeface="Calibri"/>
                <a:ea typeface="Calibri"/>
                <a:cs typeface="Calibri"/>
                <a:sym typeface="Calibri"/>
              </a:rPr>
              <a:t>7. Sustain family engagement that encourages positive relationships with the school and academic partnerships for children.  </a:t>
            </a:r>
            <a:r>
              <a:rPr b="1" i="0" lang="en-US" sz="10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sp>
        <p:nvSpPr>
          <p:cNvPr id="686" name="Google Shape;686;p59"/>
          <p:cNvSpPr txBox="1"/>
          <p:nvPr/>
        </p:nvSpPr>
        <p:spPr>
          <a:xfrm>
            <a:off x="273808" y="3535418"/>
            <a:ext cx="2036100" cy="899700"/>
          </a:xfrm>
          <a:prstGeom prst="rect">
            <a:avLst/>
          </a:prstGeom>
          <a:solidFill>
            <a:srgbClr val="00627E"/>
          </a:solidFill>
          <a:ln>
            <a:noFill/>
          </a:ln>
        </p:spPr>
        <p:txBody>
          <a:bodyPr anchorCtr="0" anchor="ctr" bIns="45700" lIns="91425" spcFirstLastPara="1" rIns="91425" wrap="square" tIns="45700">
            <a:noAutofit/>
          </a:bodyPr>
          <a:lstStyle/>
          <a:p>
            <a:pPr indent="-128270" lvl="0" marL="140335" marR="508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Building a Culture of</a:t>
            </a:r>
            <a:endParaRPr b="0" i="0" sz="1400" u="none" cap="none" strike="noStrike">
              <a:solidFill>
                <a:srgbClr val="000000"/>
              </a:solidFill>
              <a:latin typeface="Arial"/>
              <a:ea typeface="Arial"/>
              <a:cs typeface="Arial"/>
              <a:sym typeface="Arial"/>
            </a:endParaRPr>
          </a:p>
          <a:p>
            <a:pPr indent="-128270" lvl="0" marL="140335" marR="5080" rtl="0" algn="ctr">
              <a:lnSpc>
                <a:spcPct val="100000"/>
              </a:lnSpc>
              <a:spcBef>
                <a:spcPts val="10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Student Support</a:t>
            </a:r>
            <a:endParaRPr b="0" i="0" sz="1200" u="none" cap="none" strike="noStrike">
              <a:solidFill>
                <a:srgbClr val="000000"/>
              </a:solidFill>
              <a:latin typeface="Calibri"/>
              <a:ea typeface="Calibri"/>
              <a:cs typeface="Calibri"/>
              <a:sym typeface="Calibri"/>
            </a:endParaRPr>
          </a:p>
          <a:p>
            <a:pPr indent="-128270" lvl="0" marL="155575" marR="15875" rtl="0" algn="ctr">
              <a:lnSpc>
                <a:spcPct val="100000"/>
              </a:lnSpc>
              <a:spcBef>
                <a:spcPts val="1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Whole Child &amp; Intervention  Personalized Learning</a:t>
            </a:r>
            <a:endParaRPr b="0" i="0" sz="900" u="none" cap="none" strike="noStrike">
              <a:solidFill>
                <a:srgbClr val="000000"/>
              </a:solidFill>
              <a:latin typeface="Calibri"/>
              <a:ea typeface="Calibri"/>
              <a:cs typeface="Calibri"/>
              <a:sym typeface="Calibri"/>
            </a:endParaRPr>
          </a:p>
        </p:txBody>
      </p:sp>
      <p:sp>
        <p:nvSpPr>
          <p:cNvPr id="687" name="Google Shape;687;p59"/>
          <p:cNvSpPr txBox="1"/>
          <p:nvPr/>
        </p:nvSpPr>
        <p:spPr>
          <a:xfrm>
            <a:off x="273808" y="2483023"/>
            <a:ext cx="2036100" cy="966900"/>
          </a:xfrm>
          <a:prstGeom prst="rect">
            <a:avLst/>
          </a:prstGeom>
          <a:solidFill>
            <a:srgbClr val="7F7F7F"/>
          </a:solidFill>
          <a:ln>
            <a:noFill/>
          </a:ln>
        </p:spPr>
        <p:txBody>
          <a:bodyPr anchorCtr="0" anchor="t" bIns="45700" lIns="91425" spcFirstLastPara="1" rIns="91425" wrap="square" tIns="45700">
            <a:noAutofit/>
          </a:bodyPr>
          <a:lstStyle/>
          <a:p>
            <a:pPr indent="0" lvl="0" marL="17145" marR="10795" rtl="0" algn="ctr">
              <a:lnSpc>
                <a:spcPct val="100000"/>
              </a:lnSpc>
              <a:spcBef>
                <a:spcPts val="0"/>
              </a:spcBef>
              <a:spcAft>
                <a:spcPts val="0"/>
              </a:spcAft>
              <a:buClr>
                <a:srgbClr val="FFFFFF"/>
              </a:buClr>
              <a:buSzPts val="1100"/>
              <a:buFont typeface="Calibri"/>
              <a:buNone/>
            </a:pPr>
            <a:r>
              <a:rPr b="1" i="0" lang="en-US" sz="1100" u="none" cap="none" strike="noStrike">
                <a:solidFill>
                  <a:srgbClr val="FFFFFF"/>
                </a:solidFill>
                <a:latin typeface="Calibri"/>
                <a:ea typeface="Calibri"/>
                <a:cs typeface="Calibri"/>
                <a:sym typeface="Calibri"/>
              </a:rPr>
              <a:t>Fostering Academic</a:t>
            </a:r>
            <a:endParaRPr b="0" i="0" sz="1400" u="none" cap="none" strike="noStrike">
              <a:solidFill>
                <a:srgbClr val="000000"/>
              </a:solidFill>
              <a:latin typeface="Arial"/>
              <a:ea typeface="Arial"/>
              <a:cs typeface="Arial"/>
              <a:sym typeface="Arial"/>
            </a:endParaRPr>
          </a:p>
          <a:p>
            <a:pPr indent="0" lvl="0" marL="17145" marR="10795" rtl="0" algn="ctr">
              <a:lnSpc>
                <a:spcPct val="100000"/>
              </a:lnSpc>
              <a:spcBef>
                <a:spcPts val="105"/>
              </a:spcBef>
              <a:spcAft>
                <a:spcPts val="0"/>
              </a:spcAft>
              <a:buClr>
                <a:srgbClr val="FFFFFF"/>
              </a:buClr>
              <a:buSzPts val="1100"/>
              <a:buFont typeface="Calibri"/>
              <a:buNone/>
            </a:pPr>
            <a:r>
              <a:rPr b="1" i="0" lang="en-US" sz="1100" u="none" cap="none" strike="noStrike">
                <a:solidFill>
                  <a:srgbClr val="FFFFFF"/>
                </a:solidFill>
                <a:latin typeface="Calibri"/>
                <a:ea typeface="Calibri"/>
                <a:cs typeface="Calibri"/>
                <a:sym typeface="Calibri"/>
              </a:rPr>
              <a:t>Excellence for All</a:t>
            </a:r>
            <a:endParaRPr b="0" i="0" sz="1400" u="none" cap="none" strike="noStrike">
              <a:solidFill>
                <a:srgbClr val="000000"/>
              </a:solidFill>
              <a:latin typeface="Arial"/>
              <a:ea typeface="Arial"/>
              <a:cs typeface="Arial"/>
              <a:sym typeface="Arial"/>
            </a:endParaRPr>
          </a:p>
          <a:p>
            <a:pPr indent="0" lvl="0" marL="17145" marR="10795" rtl="0" algn="ctr">
              <a:lnSpc>
                <a:spcPct val="100000"/>
              </a:lnSpc>
              <a:spcBef>
                <a:spcPts val="105"/>
              </a:spcBef>
              <a:spcAft>
                <a:spcPts val="0"/>
              </a:spcAft>
              <a:buClr>
                <a:srgbClr val="FFFFFF"/>
              </a:buClr>
              <a:buSzPts val="1100"/>
              <a:buFont typeface="Calibri"/>
              <a:buNone/>
            </a:pPr>
            <a:r>
              <a:rPr b="1" i="0" lang="en-US" sz="1100" u="none" cap="none" strike="noStrike">
                <a:solidFill>
                  <a:srgbClr val="FFFFFF"/>
                </a:solidFill>
                <a:latin typeface="Calibri"/>
                <a:ea typeface="Calibri"/>
                <a:cs typeface="Calibri"/>
                <a:sym typeface="Calibri"/>
              </a:rPr>
              <a:t> </a:t>
            </a:r>
            <a:r>
              <a:rPr b="0" i="0" lang="en-US" sz="900" u="none" cap="none" strike="noStrike">
                <a:solidFill>
                  <a:srgbClr val="FFFFFF"/>
                </a:solidFill>
                <a:latin typeface="Calibri"/>
                <a:ea typeface="Calibri"/>
                <a:cs typeface="Calibri"/>
                <a:sym typeface="Calibri"/>
              </a:rPr>
              <a:t>Data</a:t>
            </a:r>
            <a:endParaRPr b="0" i="0" sz="900" u="none" cap="none" strike="noStrike">
              <a:solidFill>
                <a:srgbClr val="000000"/>
              </a:solidFill>
              <a:latin typeface="Calibri"/>
              <a:ea typeface="Calibri"/>
              <a:cs typeface="Calibri"/>
              <a:sym typeface="Calibri"/>
            </a:endParaRPr>
          </a:p>
          <a:p>
            <a:pPr indent="0" lvl="0" marL="12700" marR="5080" rtl="0" algn="ctr">
              <a:lnSpc>
                <a:spcPct val="100000"/>
              </a:lnSpc>
              <a:spcBef>
                <a:spcPts val="5"/>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Curriculum &amp; Instruction</a:t>
            </a:r>
            <a:endParaRPr b="0" i="0" sz="1400" u="none" cap="none" strike="noStrike">
              <a:solidFill>
                <a:srgbClr val="000000"/>
              </a:solidFill>
              <a:latin typeface="Arial"/>
              <a:ea typeface="Arial"/>
              <a:cs typeface="Arial"/>
              <a:sym typeface="Arial"/>
            </a:endParaRPr>
          </a:p>
          <a:p>
            <a:pPr indent="0" lvl="0" marL="12700" marR="5080" rtl="0" algn="ctr">
              <a:lnSpc>
                <a:spcPct val="100000"/>
              </a:lnSpc>
              <a:spcBef>
                <a:spcPts val="5"/>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Signature Program</a:t>
            </a:r>
            <a:endParaRPr b="0" i="0" sz="900" u="none" cap="none" strike="noStrike">
              <a:solidFill>
                <a:srgbClr val="000000"/>
              </a:solidFill>
              <a:latin typeface="Calibri"/>
              <a:ea typeface="Calibri"/>
              <a:cs typeface="Calibri"/>
              <a:sym typeface="Calibri"/>
            </a:endParaRPr>
          </a:p>
        </p:txBody>
      </p:sp>
      <p:sp>
        <p:nvSpPr>
          <p:cNvPr id="688" name="Google Shape;688;p59"/>
          <p:cNvSpPr txBox="1"/>
          <p:nvPr/>
        </p:nvSpPr>
        <p:spPr>
          <a:xfrm>
            <a:off x="257442" y="4570512"/>
            <a:ext cx="2036100" cy="889200"/>
          </a:xfrm>
          <a:prstGeom prst="rect">
            <a:avLst/>
          </a:prstGeom>
          <a:solidFill>
            <a:srgbClr val="A35C19"/>
          </a:solidFill>
          <a:ln>
            <a:noFill/>
          </a:ln>
        </p:spPr>
        <p:txBody>
          <a:bodyPr anchorCtr="0" anchor="ctr" bIns="45700" lIns="91425" spcFirstLastPara="1" rIns="91425" wrap="square" tIns="45700">
            <a:noAutofit/>
          </a:bodyPr>
          <a:lstStyle/>
          <a:p>
            <a:pPr indent="-325118" lvl="0" marL="337185" marR="508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Equipping &amp; Empowering</a:t>
            </a:r>
            <a:endParaRPr b="0" i="0" sz="1400" u="none" cap="none" strike="noStrike">
              <a:solidFill>
                <a:srgbClr val="000000"/>
              </a:solidFill>
              <a:latin typeface="Arial"/>
              <a:ea typeface="Arial"/>
              <a:cs typeface="Arial"/>
              <a:sym typeface="Arial"/>
            </a:endParaRPr>
          </a:p>
          <a:p>
            <a:pPr indent="-325118" lvl="0" marL="337185" marR="5080" rtl="0" algn="ctr">
              <a:lnSpc>
                <a:spcPct val="100000"/>
              </a:lnSpc>
              <a:spcBef>
                <a:spcPts val="10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Leaders &amp; Staff</a:t>
            </a:r>
            <a:endParaRPr b="0" i="0" sz="1200" u="none" cap="none" strike="noStrike">
              <a:solidFill>
                <a:srgbClr val="000000"/>
              </a:solidFill>
              <a:latin typeface="Calibri"/>
              <a:ea typeface="Calibri"/>
              <a:cs typeface="Calibri"/>
              <a:sym typeface="Calibri"/>
            </a:endParaRPr>
          </a:p>
          <a:p>
            <a:pPr indent="-325118" lvl="0" marL="337185" marR="5080" rtl="0" algn="ctr">
              <a:lnSpc>
                <a:spcPct val="100000"/>
              </a:lnSpc>
              <a:spcBef>
                <a:spcPts val="10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Strategic Staff Support</a:t>
            </a:r>
            <a:endParaRPr b="0" i="0" sz="1400" u="none" cap="none" strike="noStrike">
              <a:solidFill>
                <a:srgbClr val="000000"/>
              </a:solidFill>
              <a:latin typeface="Arial"/>
              <a:ea typeface="Arial"/>
              <a:cs typeface="Arial"/>
              <a:sym typeface="Arial"/>
            </a:endParaRPr>
          </a:p>
          <a:p>
            <a:pPr indent="-325118" lvl="0" marL="337185" marR="5080" rtl="0" algn="ctr">
              <a:lnSpc>
                <a:spcPct val="100000"/>
              </a:lnSpc>
              <a:spcBef>
                <a:spcPts val="10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Equitable Resource Allocation</a:t>
            </a:r>
            <a:endParaRPr b="0" i="0" sz="900" u="none" cap="none" strike="noStrike">
              <a:solidFill>
                <a:srgbClr val="000000"/>
              </a:solidFill>
              <a:latin typeface="Calibri"/>
              <a:ea typeface="Calibri"/>
              <a:cs typeface="Calibri"/>
              <a:sym typeface="Calibri"/>
            </a:endParaRPr>
          </a:p>
        </p:txBody>
      </p:sp>
      <p:sp>
        <p:nvSpPr>
          <p:cNvPr id="689" name="Google Shape;689;p59"/>
          <p:cNvSpPr txBox="1"/>
          <p:nvPr/>
        </p:nvSpPr>
        <p:spPr>
          <a:xfrm>
            <a:off x="273808" y="5568189"/>
            <a:ext cx="2036100" cy="915300"/>
          </a:xfrm>
          <a:prstGeom prst="rect">
            <a:avLst/>
          </a:prstGeom>
          <a:solidFill>
            <a:srgbClr val="DBB10E"/>
          </a:solidFill>
          <a:ln>
            <a:noFill/>
          </a:ln>
        </p:spPr>
        <p:txBody>
          <a:bodyPr anchorCtr="0" anchor="ctr" bIns="45700" lIns="91425" spcFirstLastPara="1" rIns="91425" wrap="square" tIns="45700">
            <a:noAutofit/>
          </a:bodyPr>
          <a:lstStyle/>
          <a:p>
            <a:pPr indent="-167640" lvl="0" marL="180340" marR="136525"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Creating a System of  School Support</a:t>
            </a:r>
            <a:endParaRPr b="0" i="0" sz="1200" u="none" cap="none" strike="noStrike">
              <a:solidFill>
                <a:srgbClr val="000000"/>
              </a:solidFill>
              <a:latin typeface="Calibri"/>
              <a:ea typeface="Calibri"/>
              <a:cs typeface="Calibri"/>
              <a:sym typeface="Calibri"/>
            </a:endParaRPr>
          </a:p>
          <a:p>
            <a:pPr indent="0" lvl="0" marL="43815" marR="0" rtl="0" algn="ctr">
              <a:lnSpc>
                <a:spcPct val="100000"/>
              </a:lnSpc>
              <a:spcBef>
                <a:spcPts val="1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Strategic Staff Support</a:t>
            </a:r>
            <a:endParaRPr b="0" i="0" sz="900" u="none" cap="none" strike="noStrike">
              <a:solidFill>
                <a:srgbClr val="000000"/>
              </a:solidFill>
              <a:latin typeface="Calibri"/>
              <a:ea typeface="Calibri"/>
              <a:cs typeface="Calibri"/>
              <a:sym typeface="Calibri"/>
            </a:endParaRPr>
          </a:p>
          <a:p>
            <a:pPr indent="0" lvl="0" marL="42545" marR="0" rtl="0" algn="ctr">
              <a:lnSpc>
                <a:spcPct val="100000"/>
              </a:lnSpc>
              <a:spcBef>
                <a:spcPts val="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Equitable Resource Allocation</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0"/>
          <p:cNvSpPr txBox="1"/>
          <p:nvPr/>
        </p:nvSpPr>
        <p:spPr>
          <a:xfrm>
            <a:off x="68365" y="76912"/>
            <a:ext cx="8289300" cy="170070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Strategic Plan</a:t>
            </a:r>
            <a:endParaRPr/>
          </a:p>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Priority Ranking</a:t>
            </a:r>
            <a:endParaRPr/>
          </a:p>
        </p:txBody>
      </p:sp>
      <p:sp>
        <p:nvSpPr>
          <p:cNvPr id="695" name="Google Shape;695;p60"/>
          <p:cNvSpPr txBox="1"/>
          <p:nvPr/>
        </p:nvSpPr>
        <p:spPr>
          <a:xfrm>
            <a:off x="470017" y="2144995"/>
            <a:ext cx="7486200" cy="369300"/>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p:txBody>
      </p:sp>
      <p:sp>
        <p:nvSpPr>
          <p:cNvPr id="696" name="Google Shape;696;p60"/>
          <p:cNvSpPr txBox="1"/>
          <p:nvPr/>
        </p:nvSpPr>
        <p:spPr>
          <a:xfrm>
            <a:off x="1351901" y="1775663"/>
            <a:ext cx="6062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697" name="Google Shape;697;p60"/>
          <p:cNvSpPr txBox="1"/>
          <p:nvPr/>
        </p:nvSpPr>
        <p:spPr>
          <a:xfrm>
            <a:off x="1143650" y="2512478"/>
            <a:ext cx="6992400" cy="34170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Implement a Whole-Child system of supports that integrates social-emotional learning, behavior, wellness, and comprehensive academic intervention plans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Increase student attendance &amp; engagement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Increase academic achievement in core subject areas.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Build teacher capacity to support the core content knowledge emotional/behavioral needs of students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Sustain family engagement that encourages positive relationships with the school and academic partnerships for children.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Engage in monthly IB trainings for staff </a:t>
            </a:r>
            <a:endParaRPr sz="1800">
              <a:solidFill>
                <a:schemeClr val="dk1"/>
              </a:solidFill>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rPr>
              <a:t>Use data to drive instruction and academic decisions.</a:t>
            </a:r>
            <a:r>
              <a:rPr lang="en-US" sz="1800">
                <a:solidFill>
                  <a:schemeClr val="dk1"/>
                </a:solidFill>
                <a:latin typeface="Arial"/>
                <a:ea typeface="Arial"/>
                <a:cs typeface="Arial"/>
                <a:sym typeface="Arial"/>
              </a:rPr>
              <a:t> </a:t>
            </a:r>
            <a:endParaRPr/>
          </a:p>
        </p:txBody>
      </p:sp>
      <p:sp>
        <p:nvSpPr>
          <p:cNvPr id="698" name="Google Shape;698;p60"/>
          <p:cNvSpPr/>
          <p:nvPr/>
        </p:nvSpPr>
        <p:spPr>
          <a:xfrm>
            <a:off x="392649" y="2587752"/>
            <a:ext cx="502800" cy="3538800"/>
          </a:xfrm>
          <a:prstGeom prst="downArrow">
            <a:avLst>
              <a:gd fmla="val 50000" name="adj1"/>
              <a:gd fmla="val 50000" name="adj2"/>
            </a:avLst>
          </a:prstGeom>
          <a:solidFill>
            <a:schemeClr val="accent1"/>
          </a:solidFill>
          <a:ln cap="flat" cmpd="sng" w="12700">
            <a:solidFill>
              <a:srgbClr val="5414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9" name="Google Shape;699;p60"/>
          <p:cNvSpPr txBox="1"/>
          <p:nvPr/>
        </p:nvSpPr>
        <p:spPr>
          <a:xfrm>
            <a:off x="260029" y="2263641"/>
            <a:ext cx="768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Higher</a:t>
            </a:r>
            <a:endParaRPr/>
          </a:p>
        </p:txBody>
      </p:sp>
      <p:sp>
        <p:nvSpPr>
          <p:cNvPr id="700" name="Google Shape;700;p60"/>
          <p:cNvSpPr txBox="1"/>
          <p:nvPr/>
        </p:nvSpPr>
        <p:spPr>
          <a:xfrm>
            <a:off x="285003" y="6126480"/>
            <a:ext cx="718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Lower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1"/>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07" name="Google Shape;707;p61"/>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08" name="Google Shape;708;p61"/>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709" name="Google Shape;709;p61"/>
          <p:cNvGraphicFramePr/>
          <p:nvPr/>
        </p:nvGraphicFramePr>
        <p:xfrm>
          <a:off x="1964016" y="983679"/>
          <a:ext cx="3000000" cy="3000000"/>
        </p:xfrm>
        <a:graphic>
          <a:graphicData uri="http://schemas.openxmlformats.org/drawingml/2006/table">
            <a:tbl>
              <a:tblPr bandRow="1" firstRow="1">
                <a:noFill/>
                <a:tableStyleId>{0295229E-7333-4225-8EC2-1E7B5FB05D48}</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342900" lvl="0" marL="457200" rtl="0" algn="l">
                        <a:spcBef>
                          <a:spcPts val="0"/>
                        </a:spcBef>
                        <a:spcAft>
                          <a:spcPts val="0"/>
                        </a:spcAft>
                        <a:buSzPts val="1800"/>
                        <a:buFont typeface="Arial"/>
                        <a:buAutoNum type="arabicPeriod"/>
                      </a:pPr>
                      <a:r>
                        <a:rPr lang="en-US" sz="1800">
                          <a:latin typeface="Arial"/>
                          <a:ea typeface="Arial"/>
                          <a:cs typeface="Arial"/>
                          <a:sym typeface="Arial"/>
                        </a:rPr>
                        <a:t>Implement a Whole-Child system of supports that integrates social-emotional learning, behavior, wellness, and comprehensive academic intervention plans </a:t>
                      </a:r>
                      <a:endParaRPr sz="1800">
                        <a:latin typeface="Arial"/>
                        <a:ea typeface="Arial"/>
                        <a:cs typeface="Arial"/>
                        <a:sym typeface="Arial"/>
                      </a:endParaRPr>
                    </a:p>
                    <a:p>
                      <a:pPr indent="0" lvl="0" marL="0" marR="0" rtl="0" algn="ctr">
                        <a:spcBef>
                          <a:spcPts val="0"/>
                        </a:spcBef>
                        <a:spcAft>
                          <a:spcPts val="0"/>
                        </a:spcAft>
                        <a:buNone/>
                      </a:pPr>
                      <a:r>
                        <a:t/>
                      </a:r>
                      <a:endParaRPr/>
                    </a:p>
                  </a:txBody>
                  <a:tcPr marT="45725" marB="45725" marR="91450" marL="91450"/>
                </a:tc>
                <a:tc>
                  <a:txBody>
                    <a:bodyPr/>
                    <a:lstStyle/>
                    <a:p>
                      <a:pPr indent="0" lvl="0" marL="0" marR="0" rtl="0" algn="l">
                        <a:spcBef>
                          <a:spcPts val="0"/>
                        </a:spcBef>
                        <a:spcAft>
                          <a:spcPts val="0"/>
                        </a:spcAft>
                        <a:buNone/>
                      </a:pPr>
                      <a:r>
                        <a:rPr lang="en-US" sz="1750"/>
                        <a:t>Data shows that students with strong SEL competencies have greater academic achievement within K-12 and college. Fostering SEL as early as pre-school has both immediate and long-term impact. </a:t>
                      </a:r>
                      <a:endParaRPr sz="1750" u="none" cap="none" strike="noStrike"/>
                    </a:p>
                  </a:txBody>
                  <a:tcPr marT="45725" marB="45725" marR="91450" marL="91450"/>
                </a:tc>
              </a:tr>
              <a:tr h="1101075">
                <a:tc>
                  <a:txBody>
                    <a:bodyPr/>
                    <a:lstStyle/>
                    <a:p>
                      <a:pPr indent="0" lvl="0" marL="0" rtl="0" algn="l">
                        <a:spcBef>
                          <a:spcPts val="0"/>
                        </a:spcBef>
                        <a:spcAft>
                          <a:spcPts val="0"/>
                        </a:spcAft>
                        <a:buNone/>
                      </a:pPr>
                      <a:r>
                        <a:rPr lang="en-US" sz="1800">
                          <a:latin typeface="Arial"/>
                          <a:ea typeface="Arial"/>
                          <a:cs typeface="Arial"/>
                          <a:sym typeface="Arial"/>
                        </a:rPr>
                        <a:t>2. </a:t>
                      </a:r>
                      <a:r>
                        <a:rPr lang="en-US" sz="1800">
                          <a:latin typeface="Arial"/>
                          <a:ea typeface="Arial"/>
                          <a:cs typeface="Arial"/>
                          <a:sym typeface="Arial"/>
                        </a:rPr>
                        <a:t>Increase student attendance &amp; engagement </a:t>
                      </a:r>
                      <a:endParaRPr sz="1800">
                        <a:latin typeface="Arial"/>
                        <a:ea typeface="Arial"/>
                        <a:cs typeface="Arial"/>
                        <a:sym typeface="Arial"/>
                      </a:endParaRPr>
                    </a:p>
                    <a:p>
                      <a:pPr indent="0" lvl="0" marL="0" marR="0" rtl="0" algn="l">
                        <a:spcBef>
                          <a:spcPts val="0"/>
                        </a:spcBef>
                        <a:spcAft>
                          <a:spcPts val="0"/>
                        </a:spcAft>
                        <a:buNone/>
                      </a:pPr>
                      <a:r>
                        <a:t/>
                      </a:r>
                      <a:endParaRPr sz="1750"/>
                    </a:p>
                  </a:txBody>
                  <a:tcPr marT="45725" marB="45725" marR="91450" marL="91450"/>
                </a:tc>
                <a:tc>
                  <a:txBody>
                    <a:bodyPr/>
                    <a:lstStyle/>
                    <a:p>
                      <a:pPr indent="0" lvl="0" marL="0" rtl="0" algn="l">
                        <a:spcBef>
                          <a:spcPts val="0"/>
                        </a:spcBef>
                        <a:spcAft>
                          <a:spcPts val="0"/>
                        </a:spcAft>
                        <a:buClr>
                          <a:schemeClr val="dk1"/>
                        </a:buClr>
                        <a:buFont typeface="Arial"/>
                        <a:buNone/>
                      </a:pPr>
                      <a:r>
                        <a:rPr lang="en-US" sz="1750"/>
                        <a:t>Students who attend school regularly have been shown to achieve at higher levels than students who do not have regular attendance.</a:t>
                      </a:r>
                      <a:endParaRPr/>
                    </a:p>
                  </a:txBody>
                  <a:tcPr marT="45725" marB="45725" marR="91450" marL="91450"/>
                </a:tc>
              </a:tr>
              <a:tr h="2115250">
                <a:tc>
                  <a:txBody>
                    <a:bodyPr/>
                    <a:lstStyle/>
                    <a:p>
                      <a:pPr indent="0" lvl="0" marL="0" marR="0" rtl="0" algn="l">
                        <a:spcBef>
                          <a:spcPts val="0"/>
                        </a:spcBef>
                        <a:spcAft>
                          <a:spcPts val="0"/>
                        </a:spcAft>
                        <a:buNone/>
                      </a:pPr>
                      <a:r>
                        <a:rPr lang="en-US" sz="1800">
                          <a:latin typeface="Arial"/>
                          <a:ea typeface="Arial"/>
                          <a:cs typeface="Arial"/>
                          <a:sym typeface="Arial"/>
                        </a:rPr>
                        <a:t>3. </a:t>
                      </a:r>
                      <a:r>
                        <a:rPr lang="en-US" sz="1800">
                          <a:latin typeface="Arial"/>
                          <a:ea typeface="Arial"/>
                          <a:cs typeface="Arial"/>
                          <a:sym typeface="Arial"/>
                        </a:rPr>
                        <a:t>Increase academic achievement in core subject areas. </a:t>
                      </a:r>
                      <a:endParaRPr sz="1800">
                        <a:latin typeface="Arial"/>
                        <a:ea typeface="Arial"/>
                        <a:cs typeface="Arial"/>
                        <a:sym typeface="Arial"/>
                      </a:endParaRPr>
                    </a:p>
                    <a:p>
                      <a:pPr indent="0" lvl="0" marL="0" marR="0" rtl="0" algn="l">
                        <a:spcBef>
                          <a:spcPts val="0"/>
                        </a:spcBef>
                        <a:spcAft>
                          <a:spcPts val="0"/>
                        </a:spcAft>
                        <a:buNone/>
                      </a:pPr>
                      <a:r>
                        <a:t/>
                      </a:r>
                      <a:endParaRPr sz="1800">
                        <a:latin typeface="Arial"/>
                        <a:ea typeface="Arial"/>
                        <a:cs typeface="Arial"/>
                        <a:sym typeface="Arial"/>
                      </a:endParaRPr>
                    </a:p>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c>
                  <a:txBody>
                    <a:bodyPr/>
                    <a:lstStyle/>
                    <a:p>
                      <a:pPr indent="0" lvl="0" marL="0" rtl="0" algn="l">
                        <a:spcBef>
                          <a:spcPts val="0"/>
                        </a:spcBef>
                        <a:spcAft>
                          <a:spcPts val="0"/>
                        </a:spcAft>
                        <a:buClr>
                          <a:schemeClr val="dk1"/>
                        </a:buClr>
                        <a:buFont typeface="Arial"/>
                        <a:buNone/>
                      </a:pPr>
                      <a:r>
                        <a:rPr lang="en-US" sz="1800">
                          <a:latin typeface="Arial"/>
                          <a:ea typeface="Arial"/>
                          <a:cs typeface="Arial"/>
                          <a:sym typeface="Arial"/>
                        </a:rPr>
                        <a:t>Data shows that increased academic support yields higher student achievement regardless of socioeconomic status, ethnic of racial background, or a parent's educational level. </a:t>
                      </a:r>
                      <a:endParaRPr>
                        <a:solidFill>
                          <a:srgbClr val="333333"/>
                        </a:solidFill>
                        <a:highlight>
                          <a:srgbClr val="FFFFFF"/>
                        </a:highlight>
                        <a:latin typeface="Arial"/>
                        <a:ea typeface="Arial"/>
                        <a:cs typeface="Arial"/>
                        <a:sym typeface="Arial"/>
                      </a:endParaRPr>
                    </a:p>
                    <a:p>
                      <a:pPr indent="0" lvl="0" marL="0" marR="0" rtl="0" algn="l">
                        <a:spcBef>
                          <a:spcPts val="0"/>
                        </a:spcBef>
                        <a:spcAft>
                          <a:spcPts val="0"/>
                        </a:spcAft>
                        <a:buNone/>
                      </a:pPr>
                      <a:r>
                        <a:t/>
                      </a:r>
                      <a:endParaRPr sz="1750"/>
                    </a:p>
                  </a:txBody>
                  <a:tcPr marT="45725" marB="45725" marR="91450" marL="91450"/>
                </a:tc>
              </a:tr>
            </a:tbl>
          </a:graphicData>
        </a:graphic>
      </p:graphicFrame>
      <p:sp>
        <p:nvSpPr>
          <p:cNvPr id="710" name="Google Shape;710;p61"/>
          <p:cNvSpPr txBox="1"/>
          <p:nvPr/>
        </p:nvSpPr>
        <p:spPr>
          <a:xfrm rot="-1509551">
            <a:off x="4309335" y="2609084"/>
            <a:ext cx="3970037" cy="3078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711" name="Google Shape;711;p61"/>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chemeClr val="accent6"/>
                </a:solidFill>
                <a:latin typeface="Arial"/>
                <a:ea typeface="Arial"/>
                <a:cs typeface="Arial"/>
                <a:sym typeface="Arial"/>
              </a:rPr>
              <a:t>‹#›</a:t>
            </a:fld>
            <a:endParaRPr sz="900">
              <a:solidFill>
                <a:schemeClr val="accent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